
<file path=[Content_Types].xml><?xml version="1.0" encoding="utf-8"?>
<Types xmlns="http://schemas.openxmlformats.org/package/2006/content-types">
  <Default Extension="bin" ContentType="application/vnd.openxmlformats-officedocument.oleObject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8288000" cy="10287000"/>
  <p:notesSz cx="6858000" cy="9144000"/>
  <p:embeddedFontLst>
    <p:embeddedFont>
      <p:font typeface="Georgia Pro" panose="02040502050405020303" pitchFamily="18" charset="0"/>
      <p:regular r:id="rId15"/>
      <p:bold r:id="rId16"/>
      <p:italic r:id="rId17"/>
      <p:boldItalic r:id="rId18"/>
    </p:embeddedFont>
    <p:embeddedFont>
      <p:font typeface="Georgia Pro Bold" panose="02040502050405020303" pitchFamily="18" charset="0"/>
      <p:regular r:id="rId19"/>
      <p:bold r:id="rId20"/>
      <p:italic r:id="rId21"/>
      <p:boldItalic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34" autoAdjust="0"/>
    <p:restoredTop sz="94638" autoAdjust="0"/>
  </p:normalViewPr>
  <p:slideViewPr>
    <p:cSldViewPr>
      <p:cViewPr varScale="1">
        <p:scale>
          <a:sx n="84" d="100"/>
          <a:sy n="84" d="100"/>
        </p:scale>
        <p:origin x="192" y="2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26.09.2025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Our client is the USC MSBA Community, made up of both students and faculty. </a:t>
            </a:r>
          </a:p>
          <a:p>
            <a:endParaRPr lang="en-US"/>
          </a:p>
          <a:p>
            <a:r>
              <a:rPr lang="en-US"/>
              <a:t>Students include both first- and second-years, domestic and international, who are career-driven and facing recruiting cycles.  Their main problems are interview pressure, limited personalized practice, and reliance on generic tools.</a:t>
            </a:r>
          </a:p>
          <a:p>
            <a:endParaRPr lang="en-US"/>
          </a:p>
          <a:p>
            <a:r>
              <a:rPr lang="en-US"/>
              <a:t>On the other hand, faculty members — career strategists, advisors, and professors — face their own problems: time constraints, scalability issues, and generic resources that are not MSBA-specific.</a:t>
            </a:r>
          </a:p>
          <a:p>
            <a:endParaRPr lang="en-US"/>
          </a:p>
          <a:p>
            <a:r>
              <a:rPr lang="en-US"/>
              <a:t>Taken together, these challenges create a clear unmet demand: scalable, affordable, and tailored interview preparation for MSBA students.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9/26/25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svg"/><Relationship Id="rId7" Type="http://schemas.openxmlformats.org/officeDocument/2006/relationships/image" Target="../media/image52.svg"/><Relationship Id="rId12" Type="http://schemas.openxmlformats.org/officeDocument/2006/relationships/image" Target="../media/image57.jpe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11" Type="http://schemas.openxmlformats.org/officeDocument/2006/relationships/image" Target="../media/image56.svg"/><Relationship Id="rId5" Type="http://schemas.openxmlformats.org/officeDocument/2006/relationships/image" Target="../media/image50.svg"/><Relationship Id="rId10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54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svg"/><Relationship Id="rId3" Type="http://schemas.openxmlformats.org/officeDocument/2006/relationships/image" Target="../media/image7.svg"/><Relationship Id="rId7" Type="http://schemas.openxmlformats.org/officeDocument/2006/relationships/image" Target="../media/image11.svg"/><Relationship Id="rId12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15.svg"/><Relationship Id="rId5" Type="http://schemas.openxmlformats.org/officeDocument/2006/relationships/image" Target="../media/image9.sv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13" Type="http://schemas.openxmlformats.org/officeDocument/2006/relationships/image" Target="../media/image30.svg"/><Relationship Id="rId3" Type="http://schemas.openxmlformats.org/officeDocument/2006/relationships/oleObject" Target="../embeddings/oleObject1.bin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17" Type="http://schemas.openxmlformats.org/officeDocument/2006/relationships/image" Target="../media/image34.svg"/><Relationship Id="rId2" Type="http://schemas.openxmlformats.org/officeDocument/2006/relationships/image" Target="../media/image18.png"/><Relationship Id="rId16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sv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5" Type="http://schemas.openxmlformats.org/officeDocument/2006/relationships/image" Target="../media/image32.svg"/><Relationship Id="rId10" Type="http://schemas.openxmlformats.org/officeDocument/2006/relationships/image" Target="../media/image27.svg"/><Relationship Id="rId4" Type="http://schemas.openxmlformats.org/officeDocument/2006/relationships/image" Target="../media/image21.png"/><Relationship Id="rId9" Type="http://schemas.openxmlformats.org/officeDocument/2006/relationships/image" Target="../media/image26.png"/><Relationship Id="rId14" Type="http://schemas.openxmlformats.org/officeDocument/2006/relationships/image" Target="../media/image3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967290" y="9716211"/>
            <a:ext cx="22181728" cy="1781674"/>
            <a:chOff x="0" y="0"/>
            <a:chExt cx="29575637" cy="2375566"/>
          </a:xfrm>
        </p:grpSpPr>
        <p:grpSp>
          <p:nvGrpSpPr>
            <p:cNvPr id="3" name="Group 3"/>
            <p:cNvGrpSpPr/>
            <p:nvPr/>
          </p:nvGrpSpPr>
          <p:grpSpPr>
            <a:xfrm>
              <a:off x="9937416" y="0"/>
              <a:ext cx="19638222" cy="2375566"/>
              <a:chOff x="0" y="0"/>
              <a:chExt cx="5134176" cy="621063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5134176" cy="621063"/>
              </a:xfrm>
              <a:custGeom>
                <a:avLst/>
                <a:gdLst/>
                <a:ahLst/>
                <a:cxnLst/>
                <a:rect l="l" t="t" r="r" b="b"/>
                <a:pathLst>
                  <a:path w="5134176" h="621063">
                    <a:moveTo>
                      <a:pt x="0" y="0"/>
                    </a:moveTo>
                    <a:lnTo>
                      <a:pt x="5134176" y="0"/>
                    </a:lnTo>
                    <a:lnTo>
                      <a:pt x="5134176" y="621063"/>
                    </a:lnTo>
                    <a:lnTo>
                      <a:pt x="0" y="621063"/>
                    </a:lnTo>
                    <a:close/>
                  </a:path>
                </a:pathLst>
              </a:custGeom>
              <a:solidFill>
                <a:srgbClr val="FBB03B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" name="TextBox 5"/>
              <p:cNvSpPr txBox="1"/>
              <p:nvPr/>
            </p:nvSpPr>
            <p:spPr>
              <a:xfrm>
                <a:off x="0" y="-38100"/>
                <a:ext cx="5134176" cy="65916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20"/>
                  </a:lnSpc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0" y="0"/>
              <a:ext cx="15123314" cy="1901804"/>
              <a:chOff x="0" y="0"/>
              <a:chExt cx="3787668" cy="476311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3787668" cy="476311"/>
              </a:xfrm>
              <a:custGeom>
                <a:avLst/>
                <a:gdLst/>
                <a:ahLst/>
                <a:cxnLst/>
                <a:rect l="l" t="t" r="r" b="b"/>
                <a:pathLst>
                  <a:path w="3787668" h="476311">
                    <a:moveTo>
                      <a:pt x="68256" y="0"/>
                    </a:moveTo>
                    <a:lnTo>
                      <a:pt x="3719412" y="0"/>
                    </a:lnTo>
                    <a:cubicBezTo>
                      <a:pt x="3737515" y="0"/>
                      <a:pt x="3754876" y="7191"/>
                      <a:pt x="3767676" y="19992"/>
                    </a:cubicBezTo>
                    <a:cubicBezTo>
                      <a:pt x="3780477" y="32792"/>
                      <a:pt x="3787668" y="50153"/>
                      <a:pt x="3787668" y="68256"/>
                    </a:cubicBezTo>
                    <a:lnTo>
                      <a:pt x="3787668" y="408055"/>
                    </a:lnTo>
                    <a:cubicBezTo>
                      <a:pt x="3787668" y="426158"/>
                      <a:pt x="3780477" y="443519"/>
                      <a:pt x="3767676" y="456319"/>
                    </a:cubicBezTo>
                    <a:cubicBezTo>
                      <a:pt x="3754876" y="469120"/>
                      <a:pt x="3737515" y="476311"/>
                      <a:pt x="3719412" y="476311"/>
                    </a:cubicBezTo>
                    <a:lnTo>
                      <a:pt x="68256" y="476311"/>
                    </a:lnTo>
                    <a:cubicBezTo>
                      <a:pt x="30559" y="476311"/>
                      <a:pt x="0" y="445752"/>
                      <a:pt x="0" y="408055"/>
                    </a:cubicBezTo>
                    <a:lnTo>
                      <a:pt x="0" y="68256"/>
                    </a:lnTo>
                    <a:cubicBezTo>
                      <a:pt x="0" y="50153"/>
                      <a:pt x="7191" y="32792"/>
                      <a:pt x="19992" y="19992"/>
                    </a:cubicBezTo>
                    <a:cubicBezTo>
                      <a:pt x="32792" y="7191"/>
                      <a:pt x="50153" y="0"/>
                      <a:pt x="68256" y="0"/>
                    </a:cubicBezTo>
                    <a:close/>
                  </a:path>
                </a:pathLst>
              </a:custGeom>
              <a:solidFill>
                <a:srgbClr val="7E171A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0" y="-38100"/>
                <a:ext cx="3787668" cy="51441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20"/>
                  </a:lnSpc>
                </a:pPr>
                <a:endParaRPr/>
              </a:p>
            </p:txBody>
          </p:sp>
        </p:grpSp>
      </p:grpSp>
      <p:grpSp>
        <p:nvGrpSpPr>
          <p:cNvPr id="9" name="Group 9"/>
          <p:cNvGrpSpPr/>
          <p:nvPr/>
        </p:nvGrpSpPr>
        <p:grpSpPr>
          <a:xfrm>
            <a:off x="866114" y="5051727"/>
            <a:ext cx="9257460" cy="1443712"/>
            <a:chOff x="0" y="0"/>
            <a:chExt cx="3562722" cy="555611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562722" cy="555611"/>
            </a:xfrm>
            <a:custGeom>
              <a:avLst/>
              <a:gdLst/>
              <a:ahLst/>
              <a:cxnLst/>
              <a:rect l="l" t="t" r="r" b="b"/>
              <a:pathLst>
                <a:path w="3562722" h="555611">
                  <a:moveTo>
                    <a:pt x="83629" y="0"/>
                  </a:moveTo>
                  <a:lnTo>
                    <a:pt x="3479093" y="0"/>
                  </a:lnTo>
                  <a:cubicBezTo>
                    <a:pt x="3501272" y="0"/>
                    <a:pt x="3522544" y="8811"/>
                    <a:pt x="3538227" y="24494"/>
                  </a:cubicBezTo>
                  <a:cubicBezTo>
                    <a:pt x="3553911" y="40178"/>
                    <a:pt x="3562722" y="61449"/>
                    <a:pt x="3562722" y="83629"/>
                  </a:cubicBezTo>
                  <a:lnTo>
                    <a:pt x="3562722" y="471982"/>
                  </a:lnTo>
                  <a:cubicBezTo>
                    <a:pt x="3562722" y="494162"/>
                    <a:pt x="3553911" y="515433"/>
                    <a:pt x="3538227" y="531116"/>
                  </a:cubicBezTo>
                  <a:cubicBezTo>
                    <a:pt x="3522544" y="546800"/>
                    <a:pt x="3501272" y="555611"/>
                    <a:pt x="3479093" y="555611"/>
                  </a:cubicBezTo>
                  <a:lnTo>
                    <a:pt x="83629" y="555611"/>
                  </a:lnTo>
                  <a:cubicBezTo>
                    <a:pt x="61449" y="555611"/>
                    <a:pt x="40178" y="546800"/>
                    <a:pt x="24494" y="531116"/>
                  </a:cubicBezTo>
                  <a:cubicBezTo>
                    <a:pt x="8811" y="515433"/>
                    <a:pt x="0" y="494162"/>
                    <a:pt x="0" y="471982"/>
                  </a:cubicBezTo>
                  <a:lnTo>
                    <a:pt x="0" y="83629"/>
                  </a:lnTo>
                  <a:cubicBezTo>
                    <a:pt x="0" y="61449"/>
                    <a:pt x="8811" y="40178"/>
                    <a:pt x="24494" y="24494"/>
                  </a:cubicBezTo>
                  <a:cubicBezTo>
                    <a:pt x="40178" y="8811"/>
                    <a:pt x="61449" y="0"/>
                    <a:pt x="83629" y="0"/>
                  </a:cubicBezTo>
                  <a:close/>
                </a:path>
              </a:pathLst>
            </a:custGeom>
            <a:solidFill>
              <a:srgbClr val="FBB03B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3562722" cy="6032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2210831" y="7080257"/>
            <a:ext cx="6426752" cy="1548411"/>
            <a:chOff x="0" y="0"/>
            <a:chExt cx="2240262" cy="539751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240262" cy="539751"/>
            </a:xfrm>
            <a:custGeom>
              <a:avLst/>
              <a:gdLst/>
              <a:ahLst/>
              <a:cxnLst/>
              <a:rect l="l" t="t" r="r" b="b"/>
              <a:pathLst>
                <a:path w="2240262" h="539751">
                  <a:moveTo>
                    <a:pt x="120464" y="0"/>
                  </a:moveTo>
                  <a:lnTo>
                    <a:pt x="2119798" y="0"/>
                  </a:lnTo>
                  <a:cubicBezTo>
                    <a:pt x="2151747" y="0"/>
                    <a:pt x="2182388" y="12692"/>
                    <a:pt x="2204979" y="35283"/>
                  </a:cubicBezTo>
                  <a:cubicBezTo>
                    <a:pt x="2227571" y="57874"/>
                    <a:pt x="2240262" y="88515"/>
                    <a:pt x="2240262" y="120464"/>
                  </a:cubicBezTo>
                  <a:lnTo>
                    <a:pt x="2240262" y="419287"/>
                  </a:lnTo>
                  <a:cubicBezTo>
                    <a:pt x="2240262" y="451236"/>
                    <a:pt x="2227571" y="481877"/>
                    <a:pt x="2204979" y="504468"/>
                  </a:cubicBezTo>
                  <a:cubicBezTo>
                    <a:pt x="2182388" y="527059"/>
                    <a:pt x="2151747" y="539751"/>
                    <a:pt x="2119798" y="539751"/>
                  </a:cubicBezTo>
                  <a:lnTo>
                    <a:pt x="120464" y="539751"/>
                  </a:lnTo>
                  <a:cubicBezTo>
                    <a:pt x="88515" y="539751"/>
                    <a:pt x="57874" y="527059"/>
                    <a:pt x="35283" y="504468"/>
                  </a:cubicBezTo>
                  <a:cubicBezTo>
                    <a:pt x="12692" y="481877"/>
                    <a:pt x="0" y="451236"/>
                    <a:pt x="0" y="419287"/>
                  </a:cubicBezTo>
                  <a:lnTo>
                    <a:pt x="0" y="120464"/>
                  </a:lnTo>
                  <a:cubicBezTo>
                    <a:pt x="0" y="88515"/>
                    <a:pt x="12692" y="57874"/>
                    <a:pt x="35283" y="35283"/>
                  </a:cubicBezTo>
                  <a:cubicBezTo>
                    <a:pt x="57874" y="12692"/>
                    <a:pt x="88515" y="0"/>
                    <a:pt x="120464" y="0"/>
                  </a:cubicBezTo>
                  <a:close/>
                </a:path>
              </a:pathLst>
            </a:custGeom>
            <a:solidFill>
              <a:srgbClr val="F6EEE1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47625"/>
              <a:ext cx="2240262" cy="5873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8387765" y="5448489"/>
            <a:ext cx="1135247" cy="650187"/>
          </a:xfrm>
          <a:custGeom>
            <a:avLst/>
            <a:gdLst/>
            <a:ahLst/>
            <a:cxnLst/>
            <a:rect l="l" t="t" r="r" b="b"/>
            <a:pathLst>
              <a:path w="1135247" h="650187">
                <a:moveTo>
                  <a:pt x="0" y="0"/>
                </a:moveTo>
                <a:lnTo>
                  <a:pt x="1135247" y="0"/>
                </a:lnTo>
                <a:lnTo>
                  <a:pt x="1135247" y="650187"/>
                </a:lnTo>
                <a:lnTo>
                  <a:pt x="0" y="6501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 rot="6000">
            <a:off x="11613182" y="1602699"/>
            <a:ext cx="5814710" cy="6898055"/>
          </a:xfrm>
          <a:custGeom>
            <a:avLst/>
            <a:gdLst/>
            <a:ahLst/>
            <a:cxnLst/>
            <a:rect l="l" t="t" r="r" b="b"/>
            <a:pathLst>
              <a:path w="5814710" h="6898055">
                <a:moveTo>
                  <a:pt x="0" y="10128"/>
                </a:moveTo>
                <a:lnTo>
                  <a:pt x="5802689" y="0"/>
                </a:lnTo>
                <a:lnTo>
                  <a:pt x="5814710" y="6887928"/>
                </a:lnTo>
                <a:lnTo>
                  <a:pt x="12022" y="6898055"/>
                </a:lnTo>
                <a:lnTo>
                  <a:pt x="0" y="10128"/>
                </a:lnTo>
                <a:close/>
              </a:path>
            </a:pathLst>
          </a:custGeom>
          <a:blipFill>
            <a:blip r:embed="rId4"/>
            <a:stretch>
              <a:fillRect l="-33534" t="-4" r="-32163" b="-248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TextBox 17"/>
          <p:cNvSpPr txBox="1"/>
          <p:nvPr/>
        </p:nvSpPr>
        <p:spPr>
          <a:xfrm>
            <a:off x="2439680" y="2392908"/>
            <a:ext cx="8970038" cy="14227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628"/>
              </a:lnSpc>
            </a:pPr>
            <a:r>
              <a:rPr lang="en-US" sz="10628" b="1">
                <a:solidFill>
                  <a:srgbClr val="7E171A"/>
                </a:solidFill>
                <a:latin typeface="Georgia Pro Bold"/>
                <a:ea typeface="Georgia Pro Bold"/>
                <a:cs typeface="Georgia Pro Bold"/>
                <a:sym typeface="Georgia Pro Bold"/>
              </a:rPr>
              <a:t>Prep On!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490573" y="5211608"/>
            <a:ext cx="7464815" cy="1123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72"/>
              </a:lnSpc>
            </a:pPr>
            <a:r>
              <a:rPr lang="en-US" sz="3727" b="1">
                <a:solidFill>
                  <a:srgbClr val="FFF9EF"/>
                </a:solidFill>
                <a:latin typeface="Georgia Pro Bold"/>
                <a:ea typeface="Georgia Pro Bold"/>
                <a:cs typeface="Georgia Pro Bold"/>
                <a:sym typeface="Georgia Pro Bold"/>
              </a:rPr>
              <a:t>Empowering USC MSBA Career Success with AI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816693" y="7308292"/>
            <a:ext cx="5225706" cy="1426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80"/>
              </a:lnSpc>
            </a:pPr>
            <a:r>
              <a:rPr lang="en-US" sz="2700">
                <a:solidFill>
                  <a:srgbClr val="121212"/>
                </a:solidFill>
                <a:latin typeface="Georgia Pro"/>
                <a:ea typeface="Georgia Pro"/>
                <a:cs typeface="Georgia Pro"/>
                <a:sym typeface="Georgia Pro"/>
              </a:rPr>
              <a:t>Present Date:</a:t>
            </a:r>
            <a:r>
              <a:rPr lang="en-US" sz="2700" b="1">
                <a:solidFill>
                  <a:srgbClr val="121212"/>
                </a:solidFill>
                <a:latin typeface="Georgia Pro Bold"/>
                <a:ea typeface="Georgia Pro Bold"/>
                <a:cs typeface="Georgia Pro Bold"/>
                <a:sym typeface="Georgia Pro Bold"/>
              </a:rPr>
              <a:t> Sept 27th 2025</a:t>
            </a:r>
          </a:p>
          <a:p>
            <a:pPr algn="l">
              <a:lnSpc>
                <a:spcPts val="3780"/>
              </a:lnSpc>
            </a:pPr>
            <a:r>
              <a:rPr lang="en-US" sz="2700">
                <a:solidFill>
                  <a:srgbClr val="121212"/>
                </a:solidFill>
                <a:latin typeface="Georgia Pro"/>
                <a:ea typeface="Georgia Pro"/>
                <a:cs typeface="Georgia Pro"/>
                <a:sym typeface="Georgia Pro"/>
              </a:rPr>
              <a:t>Present Team:</a:t>
            </a:r>
            <a:r>
              <a:rPr lang="en-US" sz="2700" b="1">
                <a:solidFill>
                  <a:srgbClr val="121212"/>
                </a:solidFill>
                <a:latin typeface="Georgia Pro Bold"/>
                <a:ea typeface="Georgia Pro Bold"/>
                <a:cs typeface="Georgia Pro Bold"/>
                <a:sym typeface="Georgia Pro Bold"/>
              </a:rPr>
              <a:t> Unify</a:t>
            </a:r>
          </a:p>
          <a:p>
            <a:pPr algn="l">
              <a:lnSpc>
                <a:spcPts val="3780"/>
              </a:lnSpc>
            </a:pPr>
            <a:r>
              <a:rPr lang="en-US" sz="2700" b="1">
                <a:solidFill>
                  <a:srgbClr val="121212"/>
                </a:solidFill>
                <a:latin typeface="Georgia Pro Bold"/>
                <a:ea typeface="Georgia Pro Bold"/>
                <a:cs typeface="Georgia Pro Bold"/>
                <a:sym typeface="Georgia Pro Bold"/>
              </a:rPr>
              <a:t>                        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-1462277" y="-1212141"/>
            <a:ext cx="14728666" cy="1781674"/>
            <a:chOff x="0" y="0"/>
            <a:chExt cx="5134176" cy="621063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5134176" cy="621063"/>
            </a:xfrm>
            <a:custGeom>
              <a:avLst/>
              <a:gdLst/>
              <a:ahLst/>
              <a:cxnLst/>
              <a:rect l="l" t="t" r="r" b="b"/>
              <a:pathLst>
                <a:path w="5134176" h="621063">
                  <a:moveTo>
                    <a:pt x="0" y="0"/>
                  </a:moveTo>
                  <a:lnTo>
                    <a:pt x="5134176" y="0"/>
                  </a:lnTo>
                  <a:lnTo>
                    <a:pt x="5134176" y="621063"/>
                  </a:lnTo>
                  <a:lnTo>
                    <a:pt x="0" y="621063"/>
                  </a:lnTo>
                  <a:close/>
                </a:path>
              </a:pathLst>
            </a:custGeom>
            <a:solidFill>
              <a:srgbClr val="FBB03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47625"/>
              <a:ext cx="5134176" cy="6686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9144000" y="-856820"/>
            <a:ext cx="11342486" cy="1426353"/>
            <a:chOff x="0" y="0"/>
            <a:chExt cx="3787668" cy="476311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3787668" cy="476311"/>
            </a:xfrm>
            <a:custGeom>
              <a:avLst/>
              <a:gdLst/>
              <a:ahLst/>
              <a:cxnLst/>
              <a:rect l="l" t="t" r="r" b="b"/>
              <a:pathLst>
                <a:path w="3787668" h="476311">
                  <a:moveTo>
                    <a:pt x="68256" y="0"/>
                  </a:moveTo>
                  <a:lnTo>
                    <a:pt x="3719412" y="0"/>
                  </a:lnTo>
                  <a:cubicBezTo>
                    <a:pt x="3737515" y="0"/>
                    <a:pt x="3754876" y="7191"/>
                    <a:pt x="3767676" y="19992"/>
                  </a:cubicBezTo>
                  <a:cubicBezTo>
                    <a:pt x="3780477" y="32792"/>
                    <a:pt x="3787668" y="50153"/>
                    <a:pt x="3787668" y="68256"/>
                  </a:cubicBezTo>
                  <a:lnTo>
                    <a:pt x="3787668" y="408055"/>
                  </a:lnTo>
                  <a:cubicBezTo>
                    <a:pt x="3787668" y="426158"/>
                    <a:pt x="3780477" y="443519"/>
                    <a:pt x="3767676" y="456319"/>
                  </a:cubicBezTo>
                  <a:cubicBezTo>
                    <a:pt x="3754876" y="469120"/>
                    <a:pt x="3737515" y="476311"/>
                    <a:pt x="3719412" y="476311"/>
                  </a:cubicBezTo>
                  <a:lnTo>
                    <a:pt x="68256" y="476311"/>
                  </a:lnTo>
                  <a:cubicBezTo>
                    <a:pt x="30559" y="476311"/>
                    <a:pt x="0" y="445752"/>
                    <a:pt x="0" y="408055"/>
                  </a:cubicBezTo>
                  <a:lnTo>
                    <a:pt x="0" y="68256"/>
                  </a:lnTo>
                  <a:cubicBezTo>
                    <a:pt x="0" y="50153"/>
                    <a:pt x="7191" y="32792"/>
                    <a:pt x="19992" y="19992"/>
                  </a:cubicBezTo>
                  <a:cubicBezTo>
                    <a:pt x="32792" y="7191"/>
                    <a:pt x="50153" y="0"/>
                    <a:pt x="68256" y="0"/>
                  </a:cubicBezTo>
                  <a:close/>
                </a:path>
              </a:pathLst>
            </a:custGeom>
            <a:solidFill>
              <a:srgbClr val="7E171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-47625"/>
              <a:ext cx="3787668" cy="5239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-680493" y="778960"/>
            <a:ext cx="18267248" cy="2467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99"/>
              </a:lnSpc>
            </a:pPr>
            <a:r>
              <a:rPr lang="en-US" sz="6399" b="1">
                <a:solidFill>
                  <a:srgbClr val="7E171A"/>
                </a:solidFill>
                <a:latin typeface="Georgia Pro Bold"/>
                <a:ea typeface="Georgia Pro Bold"/>
                <a:cs typeface="Georgia Pro Bold"/>
                <a:sym typeface="Georgia Pro Bold"/>
              </a:rPr>
              <a:t>Rollout Phases </a:t>
            </a:r>
          </a:p>
          <a:p>
            <a:pPr algn="ctr">
              <a:lnSpc>
                <a:spcPts val="6399"/>
              </a:lnSpc>
            </a:pPr>
            <a:r>
              <a:rPr lang="en-US" sz="6399" b="1">
                <a:solidFill>
                  <a:srgbClr val="7E171A"/>
                </a:solidFill>
                <a:latin typeface="Georgia Pro Bold"/>
                <a:ea typeface="Georgia Pro Bold"/>
                <a:cs typeface="Georgia Pro Bold"/>
                <a:sym typeface="Georgia Pro Bold"/>
              </a:rPr>
              <a:t>&amp; Driving Behavior Change</a:t>
            </a:r>
          </a:p>
          <a:p>
            <a:pPr algn="ctr">
              <a:lnSpc>
                <a:spcPts val="6399"/>
              </a:lnSpc>
            </a:pPr>
            <a:endParaRPr lang="en-US" sz="6399" b="1">
              <a:solidFill>
                <a:srgbClr val="7E171A"/>
              </a:solidFill>
              <a:latin typeface="Georgia Pro Bold"/>
              <a:ea typeface="Georgia Pro Bold"/>
              <a:cs typeface="Georgia Pro Bold"/>
              <a:sym typeface="Georgia Pro Bold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635674" y="3036503"/>
            <a:ext cx="4330342" cy="2222333"/>
            <a:chOff x="0" y="0"/>
            <a:chExt cx="1787388" cy="91728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787388" cy="917288"/>
            </a:xfrm>
            <a:custGeom>
              <a:avLst/>
              <a:gdLst/>
              <a:ahLst/>
              <a:cxnLst/>
              <a:rect l="l" t="t" r="r" b="b"/>
              <a:pathLst>
                <a:path w="1787388" h="917288">
                  <a:moveTo>
                    <a:pt x="80452" y="0"/>
                  </a:moveTo>
                  <a:lnTo>
                    <a:pt x="1706935" y="0"/>
                  </a:lnTo>
                  <a:cubicBezTo>
                    <a:pt x="1751368" y="0"/>
                    <a:pt x="1787388" y="36020"/>
                    <a:pt x="1787388" y="80452"/>
                  </a:cubicBezTo>
                  <a:lnTo>
                    <a:pt x="1787388" y="836836"/>
                  </a:lnTo>
                  <a:cubicBezTo>
                    <a:pt x="1787388" y="881268"/>
                    <a:pt x="1751368" y="917288"/>
                    <a:pt x="1706935" y="917288"/>
                  </a:cubicBezTo>
                  <a:lnTo>
                    <a:pt x="80452" y="917288"/>
                  </a:lnTo>
                  <a:cubicBezTo>
                    <a:pt x="36020" y="917288"/>
                    <a:pt x="0" y="881268"/>
                    <a:pt x="0" y="836836"/>
                  </a:cubicBezTo>
                  <a:lnTo>
                    <a:pt x="0" y="80452"/>
                  </a:lnTo>
                  <a:cubicBezTo>
                    <a:pt x="0" y="36020"/>
                    <a:pt x="36020" y="0"/>
                    <a:pt x="80452" y="0"/>
                  </a:cubicBezTo>
                  <a:close/>
                </a:path>
              </a:pathLst>
            </a:custGeom>
            <a:solidFill>
              <a:srgbClr val="F6EEE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1787388" cy="9649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886739" y="2674037"/>
            <a:ext cx="3828211" cy="724932"/>
            <a:chOff x="0" y="0"/>
            <a:chExt cx="1580129" cy="29922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580129" cy="299222"/>
            </a:xfrm>
            <a:custGeom>
              <a:avLst/>
              <a:gdLst/>
              <a:ahLst/>
              <a:cxnLst/>
              <a:rect l="l" t="t" r="r" b="b"/>
              <a:pathLst>
                <a:path w="1580129" h="299222">
                  <a:moveTo>
                    <a:pt x="149611" y="0"/>
                  </a:moveTo>
                  <a:lnTo>
                    <a:pt x="1430517" y="0"/>
                  </a:lnTo>
                  <a:cubicBezTo>
                    <a:pt x="1513145" y="0"/>
                    <a:pt x="1580129" y="66983"/>
                    <a:pt x="1580129" y="149611"/>
                  </a:cubicBezTo>
                  <a:lnTo>
                    <a:pt x="1580129" y="149611"/>
                  </a:lnTo>
                  <a:cubicBezTo>
                    <a:pt x="1580129" y="189291"/>
                    <a:pt x="1564366" y="227345"/>
                    <a:pt x="1536308" y="255402"/>
                  </a:cubicBezTo>
                  <a:cubicBezTo>
                    <a:pt x="1508251" y="283460"/>
                    <a:pt x="1470197" y="299222"/>
                    <a:pt x="1430517" y="299222"/>
                  </a:cubicBezTo>
                  <a:lnTo>
                    <a:pt x="149611" y="299222"/>
                  </a:lnTo>
                  <a:cubicBezTo>
                    <a:pt x="66983" y="299222"/>
                    <a:pt x="0" y="232239"/>
                    <a:pt x="0" y="149611"/>
                  </a:cubicBezTo>
                  <a:lnTo>
                    <a:pt x="0" y="149611"/>
                  </a:lnTo>
                  <a:cubicBezTo>
                    <a:pt x="0" y="66983"/>
                    <a:pt x="66983" y="0"/>
                    <a:pt x="149611" y="0"/>
                  </a:cubicBezTo>
                  <a:close/>
                </a:path>
              </a:pathLst>
            </a:custGeom>
            <a:solidFill>
              <a:srgbClr val="7E171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1580129" cy="3468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9" name="AutoShape 9"/>
          <p:cNvSpPr/>
          <p:nvPr/>
        </p:nvSpPr>
        <p:spPr>
          <a:xfrm flipV="1">
            <a:off x="5065600" y="4146147"/>
            <a:ext cx="1206055" cy="0"/>
          </a:xfrm>
          <a:prstGeom prst="line">
            <a:avLst/>
          </a:prstGeom>
          <a:ln w="190500" cap="flat">
            <a:solidFill>
              <a:srgbClr val="FFBC54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n-US"/>
          </a:p>
        </p:txBody>
      </p:sp>
      <p:grpSp>
        <p:nvGrpSpPr>
          <p:cNvPr id="10" name="Group 10"/>
          <p:cNvGrpSpPr/>
          <p:nvPr/>
        </p:nvGrpSpPr>
        <p:grpSpPr>
          <a:xfrm>
            <a:off x="6328804" y="3036503"/>
            <a:ext cx="4844692" cy="2219287"/>
            <a:chOff x="0" y="0"/>
            <a:chExt cx="1999690" cy="91603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999690" cy="916031"/>
            </a:xfrm>
            <a:custGeom>
              <a:avLst/>
              <a:gdLst/>
              <a:ahLst/>
              <a:cxnLst/>
              <a:rect l="l" t="t" r="r" b="b"/>
              <a:pathLst>
                <a:path w="1999690" h="916031">
                  <a:moveTo>
                    <a:pt x="71911" y="0"/>
                  </a:moveTo>
                  <a:lnTo>
                    <a:pt x="1927779" y="0"/>
                  </a:lnTo>
                  <a:cubicBezTo>
                    <a:pt x="1946851" y="0"/>
                    <a:pt x="1965142" y="7576"/>
                    <a:pt x="1978628" y="21062"/>
                  </a:cubicBezTo>
                  <a:cubicBezTo>
                    <a:pt x="1992114" y="34548"/>
                    <a:pt x="1999690" y="52839"/>
                    <a:pt x="1999690" y="71911"/>
                  </a:cubicBezTo>
                  <a:lnTo>
                    <a:pt x="1999690" y="844120"/>
                  </a:lnTo>
                  <a:cubicBezTo>
                    <a:pt x="1999690" y="883835"/>
                    <a:pt x="1967494" y="916031"/>
                    <a:pt x="1927779" y="916031"/>
                  </a:cubicBezTo>
                  <a:lnTo>
                    <a:pt x="71911" y="916031"/>
                  </a:lnTo>
                  <a:cubicBezTo>
                    <a:pt x="52839" y="916031"/>
                    <a:pt x="34548" y="908454"/>
                    <a:pt x="21062" y="894968"/>
                  </a:cubicBezTo>
                  <a:cubicBezTo>
                    <a:pt x="7576" y="881482"/>
                    <a:pt x="0" y="863191"/>
                    <a:pt x="0" y="844120"/>
                  </a:cubicBezTo>
                  <a:lnTo>
                    <a:pt x="0" y="71911"/>
                  </a:lnTo>
                  <a:cubicBezTo>
                    <a:pt x="0" y="52839"/>
                    <a:pt x="7576" y="34548"/>
                    <a:pt x="21062" y="21062"/>
                  </a:cubicBezTo>
                  <a:cubicBezTo>
                    <a:pt x="34548" y="7576"/>
                    <a:pt x="52839" y="0"/>
                    <a:pt x="71911" y="0"/>
                  </a:cubicBezTo>
                  <a:close/>
                </a:path>
              </a:pathLst>
            </a:custGeom>
            <a:solidFill>
              <a:srgbClr val="F6EEE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47625"/>
              <a:ext cx="1999690" cy="9636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6679031" y="2674037"/>
            <a:ext cx="4143098" cy="724932"/>
            <a:chOff x="0" y="0"/>
            <a:chExt cx="1710101" cy="299222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710101" cy="299222"/>
            </a:xfrm>
            <a:custGeom>
              <a:avLst/>
              <a:gdLst/>
              <a:ahLst/>
              <a:cxnLst/>
              <a:rect l="l" t="t" r="r" b="b"/>
              <a:pathLst>
                <a:path w="1710101" h="299222">
                  <a:moveTo>
                    <a:pt x="149611" y="0"/>
                  </a:moveTo>
                  <a:lnTo>
                    <a:pt x="1560490" y="0"/>
                  </a:lnTo>
                  <a:cubicBezTo>
                    <a:pt x="1643118" y="0"/>
                    <a:pt x="1710101" y="66983"/>
                    <a:pt x="1710101" y="149611"/>
                  </a:cubicBezTo>
                  <a:lnTo>
                    <a:pt x="1710101" y="149611"/>
                  </a:lnTo>
                  <a:cubicBezTo>
                    <a:pt x="1710101" y="189291"/>
                    <a:pt x="1694338" y="227345"/>
                    <a:pt x="1666281" y="255402"/>
                  </a:cubicBezTo>
                  <a:cubicBezTo>
                    <a:pt x="1638223" y="283460"/>
                    <a:pt x="1600169" y="299222"/>
                    <a:pt x="1560490" y="299222"/>
                  </a:cubicBezTo>
                  <a:lnTo>
                    <a:pt x="149611" y="299222"/>
                  </a:lnTo>
                  <a:cubicBezTo>
                    <a:pt x="66983" y="299222"/>
                    <a:pt x="0" y="232239"/>
                    <a:pt x="0" y="149611"/>
                  </a:cubicBezTo>
                  <a:lnTo>
                    <a:pt x="0" y="149611"/>
                  </a:lnTo>
                  <a:cubicBezTo>
                    <a:pt x="0" y="66983"/>
                    <a:pt x="66983" y="0"/>
                    <a:pt x="149611" y="0"/>
                  </a:cubicBezTo>
                  <a:close/>
                </a:path>
              </a:pathLst>
            </a:custGeom>
            <a:solidFill>
              <a:srgbClr val="7E171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47625"/>
              <a:ext cx="1710101" cy="3468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 flipH="1">
            <a:off x="8762693" y="2674037"/>
            <a:ext cx="1709786" cy="724932"/>
          </a:xfrm>
          <a:custGeom>
            <a:avLst/>
            <a:gdLst/>
            <a:ahLst/>
            <a:cxnLst/>
            <a:rect l="l" t="t" r="r" b="b"/>
            <a:pathLst>
              <a:path w="1709786" h="724932">
                <a:moveTo>
                  <a:pt x="1709787" y="0"/>
                </a:moveTo>
                <a:lnTo>
                  <a:pt x="0" y="0"/>
                </a:lnTo>
                <a:lnTo>
                  <a:pt x="0" y="724933"/>
                </a:lnTo>
                <a:lnTo>
                  <a:pt x="1709787" y="724933"/>
                </a:lnTo>
                <a:lnTo>
                  <a:pt x="170978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AutoShape 17"/>
          <p:cNvSpPr/>
          <p:nvPr/>
        </p:nvSpPr>
        <p:spPr>
          <a:xfrm flipV="1">
            <a:off x="11230647" y="4146147"/>
            <a:ext cx="1206055" cy="0"/>
          </a:xfrm>
          <a:prstGeom prst="line">
            <a:avLst/>
          </a:prstGeom>
          <a:ln w="190500" cap="flat">
            <a:solidFill>
              <a:srgbClr val="FFBC54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n-US"/>
          </a:p>
        </p:txBody>
      </p:sp>
      <p:grpSp>
        <p:nvGrpSpPr>
          <p:cNvPr id="18" name="Group 18"/>
          <p:cNvGrpSpPr/>
          <p:nvPr/>
        </p:nvGrpSpPr>
        <p:grpSpPr>
          <a:xfrm>
            <a:off x="12436701" y="3036503"/>
            <a:ext cx="4844692" cy="2219287"/>
            <a:chOff x="0" y="0"/>
            <a:chExt cx="1999690" cy="91603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999690" cy="916031"/>
            </a:xfrm>
            <a:custGeom>
              <a:avLst/>
              <a:gdLst/>
              <a:ahLst/>
              <a:cxnLst/>
              <a:rect l="l" t="t" r="r" b="b"/>
              <a:pathLst>
                <a:path w="1999690" h="916031">
                  <a:moveTo>
                    <a:pt x="71911" y="0"/>
                  </a:moveTo>
                  <a:lnTo>
                    <a:pt x="1927779" y="0"/>
                  </a:lnTo>
                  <a:cubicBezTo>
                    <a:pt x="1946851" y="0"/>
                    <a:pt x="1965142" y="7576"/>
                    <a:pt x="1978628" y="21062"/>
                  </a:cubicBezTo>
                  <a:cubicBezTo>
                    <a:pt x="1992114" y="34548"/>
                    <a:pt x="1999690" y="52839"/>
                    <a:pt x="1999690" y="71911"/>
                  </a:cubicBezTo>
                  <a:lnTo>
                    <a:pt x="1999690" y="844120"/>
                  </a:lnTo>
                  <a:cubicBezTo>
                    <a:pt x="1999690" y="883835"/>
                    <a:pt x="1967494" y="916031"/>
                    <a:pt x="1927779" y="916031"/>
                  </a:cubicBezTo>
                  <a:lnTo>
                    <a:pt x="71911" y="916031"/>
                  </a:lnTo>
                  <a:cubicBezTo>
                    <a:pt x="52839" y="916031"/>
                    <a:pt x="34548" y="908454"/>
                    <a:pt x="21062" y="894968"/>
                  </a:cubicBezTo>
                  <a:cubicBezTo>
                    <a:pt x="7576" y="881482"/>
                    <a:pt x="0" y="863191"/>
                    <a:pt x="0" y="844120"/>
                  </a:cubicBezTo>
                  <a:lnTo>
                    <a:pt x="0" y="71911"/>
                  </a:lnTo>
                  <a:cubicBezTo>
                    <a:pt x="0" y="52839"/>
                    <a:pt x="7576" y="34548"/>
                    <a:pt x="21062" y="21062"/>
                  </a:cubicBezTo>
                  <a:cubicBezTo>
                    <a:pt x="34548" y="7576"/>
                    <a:pt x="52839" y="0"/>
                    <a:pt x="71911" y="0"/>
                  </a:cubicBezTo>
                  <a:close/>
                </a:path>
              </a:pathLst>
            </a:custGeom>
            <a:solidFill>
              <a:srgbClr val="F6EEE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47625"/>
              <a:ext cx="1999690" cy="9636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2675172" y="2654987"/>
            <a:ext cx="4385496" cy="724932"/>
            <a:chOff x="0" y="0"/>
            <a:chExt cx="1810153" cy="299222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810153" cy="299222"/>
            </a:xfrm>
            <a:custGeom>
              <a:avLst/>
              <a:gdLst/>
              <a:ahLst/>
              <a:cxnLst/>
              <a:rect l="l" t="t" r="r" b="b"/>
              <a:pathLst>
                <a:path w="1810153" h="299222">
                  <a:moveTo>
                    <a:pt x="149611" y="0"/>
                  </a:moveTo>
                  <a:lnTo>
                    <a:pt x="1660542" y="0"/>
                  </a:lnTo>
                  <a:cubicBezTo>
                    <a:pt x="1743170" y="0"/>
                    <a:pt x="1810153" y="66983"/>
                    <a:pt x="1810153" y="149611"/>
                  </a:cubicBezTo>
                  <a:lnTo>
                    <a:pt x="1810153" y="149611"/>
                  </a:lnTo>
                  <a:cubicBezTo>
                    <a:pt x="1810153" y="189291"/>
                    <a:pt x="1794390" y="227345"/>
                    <a:pt x="1766333" y="255402"/>
                  </a:cubicBezTo>
                  <a:cubicBezTo>
                    <a:pt x="1738275" y="283460"/>
                    <a:pt x="1700221" y="299222"/>
                    <a:pt x="1660542" y="299222"/>
                  </a:cubicBezTo>
                  <a:lnTo>
                    <a:pt x="149611" y="299222"/>
                  </a:lnTo>
                  <a:cubicBezTo>
                    <a:pt x="66983" y="299222"/>
                    <a:pt x="0" y="232239"/>
                    <a:pt x="0" y="149611"/>
                  </a:cubicBezTo>
                  <a:lnTo>
                    <a:pt x="0" y="149611"/>
                  </a:lnTo>
                  <a:cubicBezTo>
                    <a:pt x="0" y="66983"/>
                    <a:pt x="66983" y="0"/>
                    <a:pt x="149611" y="0"/>
                  </a:cubicBezTo>
                  <a:close/>
                </a:path>
              </a:pathLst>
            </a:custGeom>
            <a:solidFill>
              <a:srgbClr val="7E171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47625"/>
              <a:ext cx="1810153" cy="3468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753196" y="6954167"/>
            <a:ext cx="4330342" cy="2219287"/>
            <a:chOff x="0" y="0"/>
            <a:chExt cx="1787388" cy="91603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787388" cy="916031"/>
            </a:xfrm>
            <a:custGeom>
              <a:avLst/>
              <a:gdLst/>
              <a:ahLst/>
              <a:cxnLst/>
              <a:rect l="l" t="t" r="r" b="b"/>
              <a:pathLst>
                <a:path w="1787388" h="916031">
                  <a:moveTo>
                    <a:pt x="80452" y="0"/>
                  </a:moveTo>
                  <a:lnTo>
                    <a:pt x="1706935" y="0"/>
                  </a:lnTo>
                  <a:cubicBezTo>
                    <a:pt x="1751368" y="0"/>
                    <a:pt x="1787388" y="36020"/>
                    <a:pt x="1787388" y="80452"/>
                  </a:cubicBezTo>
                  <a:lnTo>
                    <a:pt x="1787388" y="835578"/>
                  </a:lnTo>
                  <a:cubicBezTo>
                    <a:pt x="1787388" y="880011"/>
                    <a:pt x="1751368" y="916031"/>
                    <a:pt x="1706935" y="916031"/>
                  </a:cubicBezTo>
                  <a:lnTo>
                    <a:pt x="80452" y="916031"/>
                  </a:lnTo>
                  <a:cubicBezTo>
                    <a:pt x="36020" y="916031"/>
                    <a:pt x="0" y="880011"/>
                    <a:pt x="0" y="835578"/>
                  </a:cubicBezTo>
                  <a:lnTo>
                    <a:pt x="0" y="80452"/>
                  </a:lnTo>
                  <a:cubicBezTo>
                    <a:pt x="0" y="36020"/>
                    <a:pt x="36020" y="0"/>
                    <a:pt x="80452" y="0"/>
                  </a:cubicBezTo>
                  <a:close/>
                </a:path>
              </a:pathLst>
            </a:custGeom>
            <a:solidFill>
              <a:srgbClr val="F6EEE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-47625"/>
              <a:ext cx="1787388" cy="9636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931467" y="6591701"/>
            <a:ext cx="3793449" cy="724932"/>
            <a:chOff x="0" y="0"/>
            <a:chExt cx="1565780" cy="299222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1565780" cy="299222"/>
            </a:xfrm>
            <a:custGeom>
              <a:avLst/>
              <a:gdLst/>
              <a:ahLst/>
              <a:cxnLst/>
              <a:rect l="l" t="t" r="r" b="b"/>
              <a:pathLst>
                <a:path w="1565780" h="299222">
                  <a:moveTo>
                    <a:pt x="149611" y="0"/>
                  </a:moveTo>
                  <a:lnTo>
                    <a:pt x="1416169" y="0"/>
                  </a:lnTo>
                  <a:cubicBezTo>
                    <a:pt x="1498797" y="0"/>
                    <a:pt x="1565780" y="66983"/>
                    <a:pt x="1565780" y="149611"/>
                  </a:cubicBezTo>
                  <a:lnTo>
                    <a:pt x="1565780" y="149611"/>
                  </a:lnTo>
                  <a:cubicBezTo>
                    <a:pt x="1565780" y="189291"/>
                    <a:pt x="1550018" y="227345"/>
                    <a:pt x="1521960" y="255402"/>
                  </a:cubicBezTo>
                  <a:cubicBezTo>
                    <a:pt x="1493903" y="283460"/>
                    <a:pt x="1455848" y="299222"/>
                    <a:pt x="1416169" y="299222"/>
                  </a:cubicBezTo>
                  <a:lnTo>
                    <a:pt x="149611" y="299222"/>
                  </a:lnTo>
                  <a:cubicBezTo>
                    <a:pt x="66983" y="299222"/>
                    <a:pt x="0" y="232239"/>
                    <a:pt x="0" y="149611"/>
                  </a:cubicBezTo>
                  <a:lnTo>
                    <a:pt x="0" y="149611"/>
                  </a:lnTo>
                  <a:cubicBezTo>
                    <a:pt x="0" y="66983"/>
                    <a:pt x="66983" y="0"/>
                    <a:pt x="149611" y="0"/>
                  </a:cubicBezTo>
                  <a:close/>
                </a:path>
              </a:pathLst>
            </a:custGeom>
            <a:solidFill>
              <a:srgbClr val="FBB03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-47625"/>
              <a:ext cx="1565780" cy="3468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0" name="AutoShape 30"/>
          <p:cNvSpPr/>
          <p:nvPr/>
        </p:nvSpPr>
        <p:spPr>
          <a:xfrm flipV="1">
            <a:off x="5122750" y="8077096"/>
            <a:ext cx="1206055" cy="0"/>
          </a:xfrm>
          <a:prstGeom prst="line">
            <a:avLst/>
          </a:prstGeom>
          <a:ln w="190500" cap="flat">
            <a:solidFill>
              <a:srgbClr val="7E171A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n-US"/>
          </a:p>
        </p:txBody>
      </p:sp>
      <p:grpSp>
        <p:nvGrpSpPr>
          <p:cNvPr id="31" name="Group 31"/>
          <p:cNvGrpSpPr/>
          <p:nvPr/>
        </p:nvGrpSpPr>
        <p:grpSpPr>
          <a:xfrm>
            <a:off x="6429917" y="6948403"/>
            <a:ext cx="4743580" cy="2219287"/>
            <a:chOff x="0" y="0"/>
            <a:chExt cx="1957955" cy="91603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1957955" cy="916031"/>
            </a:xfrm>
            <a:custGeom>
              <a:avLst/>
              <a:gdLst/>
              <a:ahLst/>
              <a:cxnLst/>
              <a:rect l="l" t="t" r="r" b="b"/>
              <a:pathLst>
                <a:path w="1957955" h="916031">
                  <a:moveTo>
                    <a:pt x="73444" y="0"/>
                  </a:moveTo>
                  <a:lnTo>
                    <a:pt x="1884511" y="0"/>
                  </a:lnTo>
                  <a:cubicBezTo>
                    <a:pt x="1925073" y="0"/>
                    <a:pt x="1957955" y="32882"/>
                    <a:pt x="1957955" y="73444"/>
                  </a:cubicBezTo>
                  <a:lnTo>
                    <a:pt x="1957955" y="842587"/>
                  </a:lnTo>
                  <a:cubicBezTo>
                    <a:pt x="1957955" y="862065"/>
                    <a:pt x="1950217" y="880746"/>
                    <a:pt x="1936444" y="894519"/>
                  </a:cubicBezTo>
                  <a:cubicBezTo>
                    <a:pt x="1922671" y="908293"/>
                    <a:pt x="1903990" y="916031"/>
                    <a:pt x="1884511" y="916031"/>
                  </a:cubicBezTo>
                  <a:lnTo>
                    <a:pt x="73444" y="916031"/>
                  </a:lnTo>
                  <a:cubicBezTo>
                    <a:pt x="53965" y="916031"/>
                    <a:pt x="35285" y="908293"/>
                    <a:pt x="21511" y="894519"/>
                  </a:cubicBezTo>
                  <a:cubicBezTo>
                    <a:pt x="7738" y="880746"/>
                    <a:pt x="0" y="862065"/>
                    <a:pt x="0" y="842587"/>
                  </a:cubicBezTo>
                  <a:lnTo>
                    <a:pt x="0" y="73444"/>
                  </a:lnTo>
                  <a:cubicBezTo>
                    <a:pt x="0" y="53965"/>
                    <a:pt x="7738" y="35285"/>
                    <a:pt x="21511" y="21511"/>
                  </a:cubicBezTo>
                  <a:cubicBezTo>
                    <a:pt x="35285" y="7738"/>
                    <a:pt x="53965" y="0"/>
                    <a:pt x="73444" y="0"/>
                  </a:cubicBezTo>
                  <a:close/>
                </a:path>
              </a:pathLst>
            </a:custGeom>
            <a:solidFill>
              <a:srgbClr val="F6EEE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0" y="-47625"/>
              <a:ext cx="1957955" cy="9636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6805072" y="6591701"/>
            <a:ext cx="4134579" cy="724932"/>
            <a:chOff x="0" y="0"/>
            <a:chExt cx="1706585" cy="299222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1706585" cy="299222"/>
            </a:xfrm>
            <a:custGeom>
              <a:avLst/>
              <a:gdLst/>
              <a:ahLst/>
              <a:cxnLst/>
              <a:rect l="l" t="t" r="r" b="b"/>
              <a:pathLst>
                <a:path w="1706585" h="299222">
                  <a:moveTo>
                    <a:pt x="149611" y="0"/>
                  </a:moveTo>
                  <a:lnTo>
                    <a:pt x="1556973" y="0"/>
                  </a:lnTo>
                  <a:cubicBezTo>
                    <a:pt x="1639601" y="0"/>
                    <a:pt x="1706585" y="66983"/>
                    <a:pt x="1706585" y="149611"/>
                  </a:cubicBezTo>
                  <a:lnTo>
                    <a:pt x="1706585" y="149611"/>
                  </a:lnTo>
                  <a:cubicBezTo>
                    <a:pt x="1706585" y="189291"/>
                    <a:pt x="1690822" y="227345"/>
                    <a:pt x="1662765" y="255402"/>
                  </a:cubicBezTo>
                  <a:cubicBezTo>
                    <a:pt x="1634707" y="283460"/>
                    <a:pt x="1596653" y="299222"/>
                    <a:pt x="1556973" y="299222"/>
                  </a:cubicBezTo>
                  <a:lnTo>
                    <a:pt x="149611" y="299222"/>
                  </a:lnTo>
                  <a:cubicBezTo>
                    <a:pt x="66983" y="299222"/>
                    <a:pt x="0" y="232239"/>
                    <a:pt x="0" y="149611"/>
                  </a:cubicBezTo>
                  <a:lnTo>
                    <a:pt x="0" y="149611"/>
                  </a:lnTo>
                  <a:cubicBezTo>
                    <a:pt x="0" y="66983"/>
                    <a:pt x="66983" y="0"/>
                    <a:pt x="149611" y="0"/>
                  </a:cubicBezTo>
                  <a:close/>
                </a:path>
              </a:pathLst>
            </a:custGeom>
            <a:solidFill>
              <a:srgbClr val="FBB03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TextBox 36"/>
            <p:cNvSpPr txBox="1"/>
            <p:nvPr/>
          </p:nvSpPr>
          <p:spPr>
            <a:xfrm>
              <a:off x="0" y="-47625"/>
              <a:ext cx="1706585" cy="3468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7" name="AutoShape 37"/>
          <p:cNvSpPr/>
          <p:nvPr/>
        </p:nvSpPr>
        <p:spPr>
          <a:xfrm>
            <a:off x="11210795" y="8063810"/>
            <a:ext cx="1206055" cy="0"/>
          </a:xfrm>
          <a:prstGeom prst="line">
            <a:avLst/>
          </a:prstGeom>
          <a:ln w="190500" cap="flat">
            <a:solidFill>
              <a:srgbClr val="7E171A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n-US"/>
          </a:p>
        </p:txBody>
      </p:sp>
      <p:grpSp>
        <p:nvGrpSpPr>
          <p:cNvPr id="38" name="Group 38"/>
          <p:cNvGrpSpPr/>
          <p:nvPr/>
        </p:nvGrpSpPr>
        <p:grpSpPr>
          <a:xfrm>
            <a:off x="12452539" y="6954167"/>
            <a:ext cx="4844692" cy="2219287"/>
            <a:chOff x="0" y="0"/>
            <a:chExt cx="1999690" cy="916030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1999690" cy="916031"/>
            </a:xfrm>
            <a:custGeom>
              <a:avLst/>
              <a:gdLst/>
              <a:ahLst/>
              <a:cxnLst/>
              <a:rect l="l" t="t" r="r" b="b"/>
              <a:pathLst>
                <a:path w="1999690" h="916031">
                  <a:moveTo>
                    <a:pt x="71911" y="0"/>
                  </a:moveTo>
                  <a:lnTo>
                    <a:pt x="1927779" y="0"/>
                  </a:lnTo>
                  <a:cubicBezTo>
                    <a:pt x="1946851" y="0"/>
                    <a:pt x="1965142" y="7576"/>
                    <a:pt x="1978628" y="21062"/>
                  </a:cubicBezTo>
                  <a:cubicBezTo>
                    <a:pt x="1992114" y="34548"/>
                    <a:pt x="1999690" y="52839"/>
                    <a:pt x="1999690" y="71911"/>
                  </a:cubicBezTo>
                  <a:lnTo>
                    <a:pt x="1999690" y="844120"/>
                  </a:lnTo>
                  <a:cubicBezTo>
                    <a:pt x="1999690" y="883835"/>
                    <a:pt x="1967494" y="916031"/>
                    <a:pt x="1927779" y="916031"/>
                  </a:cubicBezTo>
                  <a:lnTo>
                    <a:pt x="71911" y="916031"/>
                  </a:lnTo>
                  <a:cubicBezTo>
                    <a:pt x="52839" y="916031"/>
                    <a:pt x="34548" y="908454"/>
                    <a:pt x="21062" y="894968"/>
                  </a:cubicBezTo>
                  <a:cubicBezTo>
                    <a:pt x="7576" y="881482"/>
                    <a:pt x="0" y="863191"/>
                    <a:pt x="0" y="844120"/>
                  </a:cubicBezTo>
                  <a:lnTo>
                    <a:pt x="0" y="71911"/>
                  </a:lnTo>
                  <a:cubicBezTo>
                    <a:pt x="0" y="52839"/>
                    <a:pt x="7576" y="34548"/>
                    <a:pt x="21062" y="21062"/>
                  </a:cubicBezTo>
                  <a:cubicBezTo>
                    <a:pt x="34548" y="7576"/>
                    <a:pt x="52839" y="0"/>
                    <a:pt x="71911" y="0"/>
                  </a:cubicBezTo>
                  <a:close/>
                </a:path>
              </a:pathLst>
            </a:custGeom>
            <a:solidFill>
              <a:srgbClr val="F6EEE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0" y="-47625"/>
              <a:ext cx="1999690" cy="9636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41" name="Group 41"/>
          <p:cNvGrpSpPr/>
          <p:nvPr/>
        </p:nvGrpSpPr>
        <p:grpSpPr>
          <a:xfrm>
            <a:off x="12840512" y="6591701"/>
            <a:ext cx="4036963" cy="724932"/>
            <a:chOff x="0" y="0"/>
            <a:chExt cx="1666293" cy="299222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1666293" cy="299222"/>
            </a:xfrm>
            <a:custGeom>
              <a:avLst/>
              <a:gdLst/>
              <a:ahLst/>
              <a:cxnLst/>
              <a:rect l="l" t="t" r="r" b="b"/>
              <a:pathLst>
                <a:path w="1666293" h="299222">
                  <a:moveTo>
                    <a:pt x="149611" y="0"/>
                  </a:moveTo>
                  <a:lnTo>
                    <a:pt x="1516682" y="0"/>
                  </a:lnTo>
                  <a:cubicBezTo>
                    <a:pt x="1599309" y="0"/>
                    <a:pt x="1666293" y="66983"/>
                    <a:pt x="1666293" y="149611"/>
                  </a:cubicBezTo>
                  <a:lnTo>
                    <a:pt x="1666293" y="149611"/>
                  </a:lnTo>
                  <a:cubicBezTo>
                    <a:pt x="1666293" y="189291"/>
                    <a:pt x="1650530" y="227345"/>
                    <a:pt x="1622473" y="255402"/>
                  </a:cubicBezTo>
                  <a:cubicBezTo>
                    <a:pt x="1594415" y="283460"/>
                    <a:pt x="1556361" y="299222"/>
                    <a:pt x="1516682" y="299222"/>
                  </a:cubicBezTo>
                  <a:lnTo>
                    <a:pt x="149611" y="299222"/>
                  </a:lnTo>
                  <a:cubicBezTo>
                    <a:pt x="66983" y="299222"/>
                    <a:pt x="0" y="232239"/>
                    <a:pt x="0" y="149611"/>
                  </a:cubicBezTo>
                  <a:lnTo>
                    <a:pt x="0" y="149611"/>
                  </a:lnTo>
                  <a:cubicBezTo>
                    <a:pt x="0" y="66983"/>
                    <a:pt x="66983" y="0"/>
                    <a:pt x="149611" y="0"/>
                  </a:cubicBezTo>
                  <a:close/>
                </a:path>
              </a:pathLst>
            </a:custGeom>
            <a:solidFill>
              <a:srgbClr val="FBB03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TextBox 43"/>
            <p:cNvSpPr txBox="1"/>
            <p:nvPr/>
          </p:nvSpPr>
          <p:spPr>
            <a:xfrm>
              <a:off x="0" y="-47625"/>
              <a:ext cx="1666293" cy="3468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44" name="Group 44"/>
          <p:cNvGrpSpPr/>
          <p:nvPr/>
        </p:nvGrpSpPr>
        <p:grpSpPr>
          <a:xfrm>
            <a:off x="-921281" y="9757727"/>
            <a:ext cx="14728666" cy="1781674"/>
            <a:chOff x="0" y="0"/>
            <a:chExt cx="5134176" cy="621063"/>
          </a:xfrm>
        </p:grpSpPr>
        <p:sp>
          <p:nvSpPr>
            <p:cNvPr id="45" name="Freeform 45"/>
            <p:cNvSpPr/>
            <p:nvPr/>
          </p:nvSpPr>
          <p:spPr>
            <a:xfrm>
              <a:off x="0" y="0"/>
              <a:ext cx="5134176" cy="621063"/>
            </a:xfrm>
            <a:custGeom>
              <a:avLst/>
              <a:gdLst/>
              <a:ahLst/>
              <a:cxnLst/>
              <a:rect l="l" t="t" r="r" b="b"/>
              <a:pathLst>
                <a:path w="5134176" h="621063">
                  <a:moveTo>
                    <a:pt x="0" y="0"/>
                  </a:moveTo>
                  <a:lnTo>
                    <a:pt x="5134176" y="0"/>
                  </a:lnTo>
                  <a:lnTo>
                    <a:pt x="5134176" y="621063"/>
                  </a:lnTo>
                  <a:lnTo>
                    <a:pt x="0" y="621063"/>
                  </a:lnTo>
                  <a:close/>
                </a:path>
              </a:pathLst>
            </a:custGeom>
            <a:solidFill>
              <a:srgbClr val="FBB03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TextBox 46"/>
            <p:cNvSpPr txBox="1"/>
            <p:nvPr/>
          </p:nvSpPr>
          <p:spPr>
            <a:xfrm>
              <a:off x="0" y="-47625"/>
              <a:ext cx="5134176" cy="6686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47" name="Group 47"/>
          <p:cNvGrpSpPr/>
          <p:nvPr/>
        </p:nvGrpSpPr>
        <p:grpSpPr>
          <a:xfrm>
            <a:off x="9706812" y="9757727"/>
            <a:ext cx="11342486" cy="1426353"/>
            <a:chOff x="0" y="0"/>
            <a:chExt cx="3787668" cy="476311"/>
          </a:xfrm>
        </p:grpSpPr>
        <p:sp>
          <p:nvSpPr>
            <p:cNvPr id="48" name="Freeform 48"/>
            <p:cNvSpPr/>
            <p:nvPr/>
          </p:nvSpPr>
          <p:spPr>
            <a:xfrm>
              <a:off x="0" y="0"/>
              <a:ext cx="3787668" cy="476311"/>
            </a:xfrm>
            <a:custGeom>
              <a:avLst/>
              <a:gdLst/>
              <a:ahLst/>
              <a:cxnLst/>
              <a:rect l="l" t="t" r="r" b="b"/>
              <a:pathLst>
                <a:path w="3787668" h="476311">
                  <a:moveTo>
                    <a:pt x="68256" y="0"/>
                  </a:moveTo>
                  <a:lnTo>
                    <a:pt x="3719412" y="0"/>
                  </a:lnTo>
                  <a:cubicBezTo>
                    <a:pt x="3737515" y="0"/>
                    <a:pt x="3754876" y="7191"/>
                    <a:pt x="3767676" y="19992"/>
                  </a:cubicBezTo>
                  <a:cubicBezTo>
                    <a:pt x="3780477" y="32792"/>
                    <a:pt x="3787668" y="50153"/>
                    <a:pt x="3787668" y="68256"/>
                  </a:cubicBezTo>
                  <a:lnTo>
                    <a:pt x="3787668" y="408055"/>
                  </a:lnTo>
                  <a:cubicBezTo>
                    <a:pt x="3787668" y="426158"/>
                    <a:pt x="3780477" y="443519"/>
                    <a:pt x="3767676" y="456319"/>
                  </a:cubicBezTo>
                  <a:cubicBezTo>
                    <a:pt x="3754876" y="469120"/>
                    <a:pt x="3737515" y="476311"/>
                    <a:pt x="3719412" y="476311"/>
                  </a:cubicBezTo>
                  <a:lnTo>
                    <a:pt x="68256" y="476311"/>
                  </a:lnTo>
                  <a:cubicBezTo>
                    <a:pt x="30559" y="476311"/>
                    <a:pt x="0" y="445752"/>
                    <a:pt x="0" y="408055"/>
                  </a:cubicBezTo>
                  <a:lnTo>
                    <a:pt x="0" y="68256"/>
                  </a:lnTo>
                  <a:cubicBezTo>
                    <a:pt x="0" y="50153"/>
                    <a:pt x="7191" y="32792"/>
                    <a:pt x="19992" y="19992"/>
                  </a:cubicBezTo>
                  <a:cubicBezTo>
                    <a:pt x="32792" y="7191"/>
                    <a:pt x="50153" y="0"/>
                    <a:pt x="68256" y="0"/>
                  </a:cubicBezTo>
                  <a:close/>
                </a:path>
              </a:pathLst>
            </a:custGeom>
            <a:solidFill>
              <a:srgbClr val="7E171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TextBox 49"/>
            <p:cNvSpPr txBox="1"/>
            <p:nvPr/>
          </p:nvSpPr>
          <p:spPr>
            <a:xfrm>
              <a:off x="0" y="-47625"/>
              <a:ext cx="3787668" cy="5239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0" name="AutoShape 50"/>
          <p:cNvSpPr/>
          <p:nvPr/>
        </p:nvSpPr>
        <p:spPr>
          <a:xfrm flipV="1">
            <a:off x="791851" y="6106562"/>
            <a:ext cx="16268817" cy="0"/>
          </a:xfrm>
          <a:prstGeom prst="line">
            <a:avLst/>
          </a:prstGeom>
          <a:ln w="57150" cap="flat">
            <a:solidFill>
              <a:srgbClr val="7E171A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/>
          </a:p>
        </p:txBody>
      </p:sp>
      <p:sp>
        <p:nvSpPr>
          <p:cNvPr id="51" name="TextBox 51"/>
          <p:cNvSpPr txBox="1"/>
          <p:nvPr/>
        </p:nvSpPr>
        <p:spPr>
          <a:xfrm>
            <a:off x="439905" y="2728211"/>
            <a:ext cx="4622074" cy="540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39"/>
              </a:lnSpc>
            </a:pPr>
            <a:r>
              <a:rPr lang="en-US" sz="3099" b="1">
                <a:solidFill>
                  <a:srgbClr val="FFFBF5"/>
                </a:solidFill>
                <a:latin typeface="Georgia Pro Bold"/>
                <a:ea typeface="Georgia Pro Bold"/>
                <a:cs typeface="Georgia Pro Bold"/>
                <a:sym typeface="Georgia Pro Bold"/>
              </a:rPr>
              <a:t>Phase 1 – Pilot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6271301" y="3456120"/>
            <a:ext cx="4822367" cy="1663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 b="1">
                <a:solidFill>
                  <a:srgbClr val="121212"/>
                </a:solidFill>
                <a:latin typeface="Georgia Pro Bold"/>
                <a:ea typeface="Georgia Pro Bold"/>
                <a:cs typeface="Georgia Pro Bold"/>
                <a:sym typeface="Georgia Pro Bold"/>
              </a:rPr>
              <a:t>BASA</a:t>
            </a:r>
            <a:r>
              <a:rPr lang="en-US" sz="2400">
                <a:solidFill>
                  <a:srgbClr val="121212"/>
                </a:solidFill>
                <a:latin typeface="Georgia Pro"/>
                <a:ea typeface="Georgia Pro"/>
                <a:cs typeface="Georgia Pro"/>
                <a:sym typeface="Georgia Pro"/>
              </a:rPr>
              <a:t> &amp; </a:t>
            </a:r>
            <a:r>
              <a:rPr lang="en-US" sz="2400" b="1">
                <a:solidFill>
                  <a:srgbClr val="121212"/>
                </a:solidFill>
                <a:latin typeface="Georgia Pro Bold"/>
                <a:ea typeface="Georgia Pro Bold"/>
                <a:cs typeface="Georgia Pro Bold"/>
                <a:sym typeface="Georgia Pro Bold"/>
              </a:rPr>
              <a:t>Career</a:t>
            </a:r>
            <a:r>
              <a:rPr lang="en-US" sz="2400">
                <a:solidFill>
                  <a:srgbClr val="121212"/>
                </a:solidFill>
                <a:latin typeface="Georgia Pro"/>
                <a:ea typeface="Georgia Pro"/>
                <a:cs typeface="Georgia Pro"/>
                <a:sym typeface="Georgia Pro"/>
              </a:rPr>
              <a:t> </a:t>
            </a:r>
            <a:r>
              <a:rPr lang="en-US" sz="2400" b="1">
                <a:solidFill>
                  <a:srgbClr val="121212"/>
                </a:solidFill>
                <a:latin typeface="Georgia Pro Bold"/>
                <a:ea typeface="Georgia Pro Bold"/>
                <a:cs typeface="Georgia Pro Bold"/>
                <a:sym typeface="Georgia Pro Bold"/>
              </a:rPr>
              <a:t>Services</a:t>
            </a:r>
            <a:r>
              <a:rPr lang="en-US" sz="2400">
                <a:solidFill>
                  <a:srgbClr val="121212"/>
                </a:solidFill>
                <a:latin typeface="Georgia Pro"/>
                <a:ea typeface="Georgia Pro"/>
                <a:cs typeface="Georgia Pro"/>
                <a:sym typeface="Georgia Pro"/>
              </a:rPr>
              <a:t> promotion</a:t>
            </a:r>
          </a:p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121212"/>
                </a:solidFill>
                <a:latin typeface="Georgia Pro"/>
                <a:ea typeface="Georgia Pro"/>
                <a:cs typeface="Georgia Pro"/>
                <a:sym typeface="Georgia Pro"/>
              </a:rPr>
              <a:t>Event-based integration</a:t>
            </a:r>
          </a:p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121212"/>
                </a:solidFill>
                <a:latin typeface="Georgia Pro"/>
                <a:ea typeface="Georgia Pro"/>
                <a:cs typeface="Georgia Pro"/>
                <a:sym typeface="Georgia Pro"/>
              </a:rPr>
              <a:t>Alumni/faculty question bank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12416850" y="3608520"/>
            <a:ext cx="4741053" cy="1243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 b="1">
                <a:solidFill>
                  <a:srgbClr val="121212"/>
                </a:solidFill>
                <a:latin typeface="Georgia Pro Bold"/>
                <a:ea typeface="Georgia Pro Bold"/>
                <a:cs typeface="Georgia Pro Bold"/>
                <a:sym typeface="Georgia Pro Bold"/>
              </a:rPr>
              <a:t>MBA &amp; program-wide access</a:t>
            </a:r>
          </a:p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121212"/>
                </a:solidFill>
                <a:latin typeface="Georgia Pro"/>
                <a:ea typeface="Georgia Pro"/>
                <a:cs typeface="Georgia Pro"/>
                <a:sym typeface="Georgia Pro"/>
              </a:rPr>
              <a:t>SSO / LinkedIn integration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6533070" y="2728211"/>
            <a:ext cx="4443538" cy="540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39"/>
              </a:lnSpc>
            </a:pPr>
            <a:r>
              <a:rPr lang="en-US" sz="3099" b="1">
                <a:solidFill>
                  <a:srgbClr val="FFFBF5"/>
                </a:solidFill>
                <a:latin typeface="Georgia Pro Bold"/>
                <a:ea typeface="Georgia Pro Bold"/>
                <a:cs typeface="Georgia Pro Bold"/>
                <a:sym typeface="Georgia Pro Bold"/>
              </a:rPr>
              <a:t>Phase 2 – Adoption</a:t>
            </a:r>
          </a:p>
        </p:txBody>
      </p:sp>
      <p:sp>
        <p:nvSpPr>
          <p:cNvPr id="55" name="TextBox 55"/>
          <p:cNvSpPr txBox="1"/>
          <p:nvPr/>
        </p:nvSpPr>
        <p:spPr>
          <a:xfrm>
            <a:off x="12445574" y="2728211"/>
            <a:ext cx="4774486" cy="540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39"/>
              </a:lnSpc>
            </a:pPr>
            <a:r>
              <a:rPr lang="en-US" sz="3099" b="1">
                <a:solidFill>
                  <a:srgbClr val="FFFBF5"/>
                </a:solidFill>
                <a:latin typeface="Georgia Pro Bold"/>
                <a:ea typeface="Georgia Pro Bold"/>
                <a:cs typeface="Georgia Pro Bold"/>
                <a:sym typeface="Georgia Pro Bold"/>
              </a:rPr>
              <a:t> Phase 3 – Expansion</a:t>
            </a:r>
          </a:p>
        </p:txBody>
      </p:sp>
      <p:sp>
        <p:nvSpPr>
          <p:cNvPr id="56" name="TextBox 56"/>
          <p:cNvSpPr txBox="1"/>
          <p:nvPr/>
        </p:nvSpPr>
        <p:spPr>
          <a:xfrm>
            <a:off x="887799" y="7526551"/>
            <a:ext cx="4095298" cy="1243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121212"/>
                </a:solidFill>
                <a:latin typeface="Georgia Pro"/>
                <a:ea typeface="Georgia Pro"/>
                <a:cs typeface="Georgia Pro"/>
                <a:sym typeface="Georgia Pro"/>
              </a:rPr>
              <a:t>Web/mobile access</a:t>
            </a:r>
          </a:p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 b="1">
                <a:solidFill>
                  <a:srgbClr val="121212"/>
                </a:solidFill>
                <a:latin typeface="Georgia Pro Bold"/>
                <a:ea typeface="Georgia Pro Bold"/>
                <a:cs typeface="Georgia Pro Bold"/>
                <a:sym typeface="Georgia Pro Bold"/>
              </a:rPr>
              <a:t>One-click</a:t>
            </a:r>
            <a:r>
              <a:rPr lang="en-US" sz="2400">
                <a:solidFill>
                  <a:srgbClr val="121212"/>
                </a:solidFill>
                <a:latin typeface="Georgia Pro"/>
                <a:ea typeface="Georgia Pro"/>
                <a:cs typeface="Georgia Pro"/>
                <a:sym typeface="Georgia Pro"/>
              </a:rPr>
              <a:t> start</a:t>
            </a:r>
          </a:p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121212"/>
                </a:solidFill>
                <a:latin typeface="Georgia Pro"/>
                <a:ea typeface="Georgia Pro"/>
                <a:cs typeface="Georgia Pro"/>
                <a:sym typeface="Georgia Pro"/>
              </a:rPr>
              <a:t>Quick onboarding/tutorial</a:t>
            </a:r>
          </a:p>
        </p:txBody>
      </p:sp>
      <p:sp>
        <p:nvSpPr>
          <p:cNvPr id="57" name="TextBox 57"/>
          <p:cNvSpPr txBox="1"/>
          <p:nvPr/>
        </p:nvSpPr>
        <p:spPr>
          <a:xfrm>
            <a:off x="6565313" y="7504625"/>
            <a:ext cx="5369504" cy="1663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 b="1">
                <a:solidFill>
                  <a:srgbClr val="121212"/>
                </a:solidFill>
                <a:latin typeface="Georgia Pro Bold"/>
                <a:ea typeface="Georgia Pro Bold"/>
                <a:cs typeface="Georgia Pro Bold"/>
                <a:sym typeface="Georgia Pro Bold"/>
              </a:rPr>
              <a:t> Instant</a:t>
            </a:r>
            <a:r>
              <a:rPr lang="en-US" sz="2400">
                <a:solidFill>
                  <a:srgbClr val="121212"/>
                </a:solidFill>
                <a:latin typeface="Georgia Pro"/>
                <a:ea typeface="Georgia Pro"/>
                <a:cs typeface="Georgia Pro"/>
                <a:sym typeface="Georgia Pro"/>
              </a:rPr>
              <a:t> AI feedback</a:t>
            </a:r>
          </a:p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121212"/>
                </a:solidFill>
                <a:latin typeface="Georgia Pro"/>
                <a:ea typeface="Georgia Pro"/>
                <a:cs typeface="Georgia Pro"/>
                <a:sym typeface="Georgia Pro"/>
              </a:rPr>
              <a:t> Visual </a:t>
            </a:r>
            <a:r>
              <a:rPr lang="en-US" sz="2400" b="1">
                <a:solidFill>
                  <a:srgbClr val="121212"/>
                </a:solidFill>
                <a:latin typeface="Georgia Pro Bold"/>
                <a:ea typeface="Georgia Pro Bold"/>
                <a:cs typeface="Georgia Pro Bold"/>
                <a:sym typeface="Georgia Pro Bold"/>
              </a:rPr>
              <a:t>progress tracking</a:t>
            </a:r>
          </a:p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121212"/>
                </a:solidFill>
                <a:latin typeface="Georgia Pro"/>
                <a:ea typeface="Georgia Pro"/>
                <a:cs typeface="Georgia Pro"/>
                <a:sym typeface="Georgia Pro"/>
              </a:rPr>
              <a:t> Career Center endorsement</a:t>
            </a:r>
          </a:p>
          <a:p>
            <a:pPr algn="l">
              <a:lnSpc>
                <a:spcPts val="3359"/>
              </a:lnSpc>
            </a:pPr>
            <a:endParaRPr lang="en-US" sz="2400">
              <a:solidFill>
                <a:srgbClr val="121212"/>
              </a:solidFill>
              <a:latin typeface="Georgia Pro"/>
              <a:ea typeface="Georgia Pro"/>
              <a:cs typeface="Georgia Pro"/>
              <a:sym typeface="Georgia Pro"/>
            </a:endParaRPr>
          </a:p>
        </p:txBody>
      </p:sp>
      <p:sp>
        <p:nvSpPr>
          <p:cNvPr id="58" name="TextBox 58"/>
          <p:cNvSpPr txBox="1"/>
          <p:nvPr/>
        </p:nvSpPr>
        <p:spPr>
          <a:xfrm>
            <a:off x="12306293" y="7708937"/>
            <a:ext cx="5137185" cy="834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7219" lvl="1" indent="-258610" algn="l">
              <a:lnSpc>
                <a:spcPts val="3353"/>
              </a:lnSpc>
              <a:buFont typeface="Arial"/>
              <a:buChar char="•"/>
            </a:pPr>
            <a:r>
              <a:rPr lang="en-US" sz="2395">
                <a:solidFill>
                  <a:srgbClr val="121212"/>
                </a:solidFill>
                <a:latin typeface="Georgia Pro"/>
                <a:ea typeface="Georgia Pro"/>
                <a:cs typeface="Georgia Pro"/>
                <a:sym typeface="Georgia Pro"/>
              </a:rPr>
              <a:t> </a:t>
            </a:r>
            <a:r>
              <a:rPr lang="en-US" sz="2395" b="1">
                <a:solidFill>
                  <a:srgbClr val="121212"/>
                </a:solidFill>
                <a:latin typeface="Georgia Pro Bold"/>
                <a:ea typeface="Georgia Pro Bold"/>
                <a:cs typeface="Georgia Pro Bold"/>
                <a:sym typeface="Georgia Pro Bold"/>
              </a:rPr>
              <a:t>In-classroom</a:t>
            </a:r>
            <a:r>
              <a:rPr lang="en-US" sz="2395">
                <a:solidFill>
                  <a:srgbClr val="121212"/>
                </a:solidFill>
                <a:latin typeface="Georgia Pro"/>
                <a:ea typeface="Georgia Pro"/>
                <a:cs typeface="Georgia Pro"/>
                <a:sym typeface="Georgia Pro"/>
              </a:rPr>
              <a:t> use</a:t>
            </a:r>
          </a:p>
          <a:p>
            <a:pPr marL="517219" lvl="1" indent="-258610" algn="l">
              <a:lnSpc>
                <a:spcPts val="3353"/>
              </a:lnSpc>
              <a:buFont typeface="Arial"/>
              <a:buChar char="•"/>
            </a:pPr>
            <a:r>
              <a:rPr lang="en-US" sz="2395">
                <a:solidFill>
                  <a:srgbClr val="121212"/>
                </a:solidFill>
                <a:latin typeface="Georgia Pro"/>
                <a:ea typeface="Georgia Pro"/>
                <a:cs typeface="Georgia Pro"/>
                <a:sym typeface="Georgia Pro"/>
              </a:rPr>
              <a:t> Orientation &amp; alumni promotion</a:t>
            </a:r>
          </a:p>
        </p:txBody>
      </p:sp>
      <p:sp>
        <p:nvSpPr>
          <p:cNvPr id="59" name="TextBox 59"/>
          <p:cNvSpPr txBox="1"/>
          <p:nvPr/>
        </p:nvSpPr>
        <p:spPr>
          <a:xfrm>
            <a:off x="1434156" y="6651227"/>
            <a:ext cx="2845221" cy="1083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39"/>
              </a:lnSpc>
            </a:pPr>
            <a:r>
              <a:rPr lang="en-US" sz="3099" b="1">
                <a:solidFill>
                  <a:srgbClr val="FFFBF5"/>
                </a:solidFill>
                <a:latin typeface="Georgia Pro Bold"/>
                <a:ea typeface="Georgia Pro Bold"/>
                <a:cs typeface="Georgia Pro Bold"/>
                <a:sym typeface="Georgia Pro Bold"/>
              </a:rPr>
              <a:t>Make It Easy</a:t>
            </a:r>
          </a:p>
          <a:p>
            <a:pPr algn="ctr">
              <a:lnSpc>
                <a:spcPts val="4339"/>
              </a:lnSpc>
            </a:pPr>
            <a:endParaRPr lang="en-US" sz="3099" b="1">
              <a:solidFill>
                <a:srgbClr val="FFFBF5"/>
              </a:solidFill>
              <a:latin typeface="Georgia Pro Bold"/>
              <a:ea typeface="Georgia Pro Bold"/>
              <a:cs typeface="Georgia Pro Bold"/>
              <a:sym typeface="Georgia Pro Bold"/>
            </a:endParaRPr>
          </a:p>
        </p:txBody>
      </p:sp>
      <p:sp>
        <p:nvSpPr>
          <p:cNvPr id="60" name="TextBox 60"/>
          <p:cNvSpPr txBox="1"/>
          <p:nvPr/>
        </p:nvSpPr>
        <p:spPr>
          <a:xfrm>
            <a:off x="6884193" y="6660752"/>
            <a:ext cx="3992045" cy="1083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39"/>
              </a:lnSpc>
            </a:pPr>
            <a:r>
              <a:rPr lang="en-US" sz="3099" b="1">
                <a:solidFill>
                  <a:srgbClr val="FFFBF5"/>
                </a:solidFill>
                <a:latin typeface="Georgia Pro Bold"/>
                <a:ea typeface="Georgia Pro Bold"/>
                <a:cs typeface="Georgia Pro Bold"/>
                <a:sym typeface="Georgia Pro Bold"/>
              </a:rPr>
              <a:t>Make It Rewarding</a:t>
            </a:r>
          </a:p>
          <a:p>
            <a:pPr algn="ctr">
              <a:lnSpc>
                <a:spcPts val="4339"/>
              </a:lnSpc>
            </a:pPr>
            <a:endParaRPr lang="en-US" sz="3099" b="1">
              <a:solidFill>
                <a:srgbClr val="FFFBF5"/>
              </a:solidFill>
              <a:latin typeface="Georgia Pro Bold"/>
              <a:ea typeface="Georgia Pro Bold"/>
              <a:cs typeface="Georgia Pro Bold"/>
              <a:sym typeface="Georgia Pro Bold"/>
            </a:endParaRPr>
          </a:p>
        </p:txBody>
      </p:sp>
      <p:sp>
        <p:nvSpPr>
          <p:cNvPr id="61" name="TextBox 61"/>
          <p:cNvSpPr txBox="1"/>
          <p:nvPr/>
        </p:nvSpPr>
        <p:spPr>
          <a:xfrm>
            <a:off x="12344868" y="6660752"/>
            <a:ext cx="4965584" cy="1083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39"/>
              </a:lnSpc>
            </a:pPr>
            <a:r>
              <a:rPr lang="en-US" sz="3099" b="1">
                <a:solidFill>
                  <a:srgbClr val="FFFBF5"/>
                </a:solidFill>
                <a:latin typeface="Georgia Pro Bold"/>
                <a:ea typeface="Georgia Pro Bold"/>
                <a:cs typeface="Georgia Pro Bold"/>
                <a:sym typeface="Georgia Pro Bold"/>
              </a:rPr>
              <a:t>Make It Embedded</a:t>
            </a:r>
          </a:p>
          <a:p>
            <a:pPr algn="ctr">
              <a:lnSpc>
                <a:spcPts val="4339"/>
              </a:lnSpc>
            </a:pPr>
            <a:endParaRPr lang="en-US" sz="3099" b="1">
              <a:solidFill>
                <a:srgbClr val="FFFBF5"/>
              </a:solidFill>
              <a:latin typeface="Georgia Pro Bold"/>
              <a:ea typeface="Georgia Pro Bold"/>
              <a:cs typeface="Georgia Pro Bold"/>
              <a:sym typeface="Georgia Pro Bold"/>
            </a:endParaRPr>
          </a:p>
        </p:txBody>
      </p:sp>
      <p:sp>
        <p:nvSpPr>
          <p:cNvPr id="62" name="TextBox 62"/>
          <p:cNvSpPr txBox="1"/>
          <p:nvPr/>
        </p:nvSpPr>
        <p:spPr>
          <a:xfrm>
            <a:off x="753196" y="3665670"/>
            <a:ext cx="4095298" cy="1243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121212"/>
                </a:solidFill>
                <a:latin typeface="Georgia Pro"/>
                <a:ea typeface="Georgia Pro"/>
                <a:cs typeface="Georgia Pro"/>
                <a:sym typeface="Georgia Pro"/>
              </a:rPr>
              <a:t>Closed </a:t>
            </a:r>
            <a:r>
              <a:rPr lang="en-US" sz="2400" b="1">
                <a:solidFill>
                  <a:srgbClr val="121212"/>
                </a:solidFill>
                <a:latin typeface="Georgia Pro Bold"/>
                <a:ea typeface="Georgia Pro Bold"/>
                <a:cs typeface="Georgia Pro Bold"/>
                <a:sym typeface="Georgia Pro Bold"/>
              </a:rPr>
              <a:t>beta</a:t>
            </a:r>
            <a:r>
              <a:rPr lang="en-US" sz="2400">
                <a:solidFill>
                  <a:srgbClr val="121212"/>
                </a:solidFill>
                <a:latin typeface="Georgia Pro"/>
                <a:ea typeface="Georgia Pro"/>
                <a:cs typeface="Georgia Pro"/>
                <a:sym typeface="Georgia Pro"/>
              </a:rPr>
              <a:t> launch</a:t>
            </a:r>
          </a:p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121212"/>
                </a:solidFill>
                <a:latin typeface="Georgia Pro"/>
                <a:ea typeface="Georgia Pro"/>
                <a:cs typeface="Georgia Pro"/>
                <a:sym typeface="Georgia Pro"/>
              </a:rPr>
              <a:t>Feedback collection</a:t>
            </a:r>
          </a:p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121212"/>
                </a:solidFill>
                <a:latin typeface="Georgia Pro"/>
                <a:ea typeface="Georgia Pro"/>
                <a:cs typeface="Georgia Pro"/>
                <a:sym typeface="Georgia Pro"/>
              </a:rPr>
              <a:t>Usage tracking &amp; iteration</a:t>
            </a:r>
          </a:p>
        </p:txBody>
      </p:sp>
      <p:sp>
        <p:nvSpPr>
          <p:cNvPr id="63" name="TextBox 63"/>
          <p:cNvSpPr txBox="1"/>
          <p:nvPr/>
        </p:nvSpPr>
        <p:spPr>
          <a:xfrm>
            <a:off x="2173638" y="5525537"/>
            <a:ext cx="1154609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Month 1</a:t>
            </a:r>
          </a:p>
        </p:txBody>
      </p:sp>
      <p:sp>
        <p:nvSpPr>
          <p:cNvPr id="64" name="TextBox 64"/>
          <p:cNvSpPr txBox="1"/>
          <p:nvPr/>
        </p:nvSpPr>
        <p:spPr>
          <a:xfrm>
            <a:off x="8031046" y="5525537"/>
            <a:ext cx="1440210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Month 2-4</a:t>
            </a:r>
          </a:p>
        </p:txBody>
      </p:sp>
      <p:sp>
        <p:nvSpPr>
          <p:cNvPr id="65" name="TextBox 65"/>
          <p:cNvSpPr txBox="1"/>
          <p:nvPr/>
        </p:nvSpPr>
        <p:spPr>
          <a:xfrm>
            <a:off x="14147816" y="5525537"/>
            <a:ext cx="1440210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Month 4-6</a:t>
            </a:r>
          </a:p>
        </p:txBody>
      </p:sp>
      <p:grpSp>
        <p:nvGrpSpPr>
          <p:cNvPr id="66" name="Group 66"/>
          <p:cNvGrpSpPr/>
          <p:nvPr/>
        </p:nvGrpSpPr>
        <p:grpSpPr>
          <a:xfrm>
            <a:off x="13807385" y="105915"/>
            <a:ext cx="8092037" cy="922785"/>
            <a:chOff x="0" y="0"/>
            <a:chExt cx="2702225" cy="308151"/>
          </a:xfrm>
        </p:grpSpPr>
        <p:sp>
          <p:nvSpPr>
            <p:cNvPr id="67" name="Freeform 67"/>
            <p:cNvSpPr/>
            <p:nvPr/>
          </p:nvSpPr>
          <p:spPr>
            <a:xfrm>
              <a:off x="0" y="0"/>
              <a:ext cx="2702225" cy="308151"/>
            </a:xfrm>
            <a:custGeom>
              <a:avLst/>
              <a:gdLst/>
              <a:ahLst/>
              <a:cxnLst/>
              <a:rect l="l" t="t" r="r" b="b"/>
              <a:pathLst>
                <a:path w="2702225" h="308151">
                  <a:moveTo>
                    <a:pt x="95673" y="0"/>
                  </a:moveTo>
                  <a:lnTo>
                    <a:pt x="2606552" y="0"/>
                  </a:lnTo>
                  <a:cubicBezTo>
                    <a:pt x="2631926" y="0"/>
                    <a:pt x="2656261" y="10080"/>
                    <a:pt x="2674203" y="28022"/>
                  </a:cubicBezTo>
                  <a:cubicBezTo>
                    <a:pt x="2692145" y="45964"/>
                    <a:pt x="2702225" y="70299"/>
                    <a:pt x="2702225" y="95673"/>
                  </a:cubicBezTo>
                  <a:lnTo>
                    <a:pt x="2702225" y="212478"/>
                  </a:lnTo>
                  <a:cubicBezTo>
                    <a:pt x="2702225" y="265317"/>
                    <a:pt x="2659391" y="308151"/>
                    <a:pt x="2606552" y="308151"/>
                  </a:cubicBezTo>
                  <a:lnTo>
                    <a:pt x="95673" y="308151"/>
                  </a:lnTo>
                  <a:cubicBezTo>
                    <a:pt x="42834" y="308151"/>
                    <a:pt x="0" y="265317"/>
                    <a:pt x="0" y="212478"/>
                  </a:cubicBezTo>
                  <a:lnTo>
                    <a:pt x="0" y="95673"/>
                  </a:lnTo>
                  <a:cubicBezTo>
                    <a:pt x="0" y="42834"/>
                    <a:pt x="42834" y="0"/>
                    <a:pt x="95673" y="0"/>
                  </a:cubicBezTo>
                  <a:close/>
                </a:path>
              </a:pathLst>
            </a:custGeom>
            <a:solidFill>
              <a:srgbClr val="FBB03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8" name="TextBox 68"/>
            <p:cNvSpPr txBox="1"/>
            <p:nvPr/>
          </p:nvSpPr>
          <p:spPr>
            <a:xfrm>
              <a:off x="0" y="-47625"/>
              <a:ext cx="2702225" cy="3557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69" name="Group 69"/>
          <p:cNvGrpSpPr/>
          <p:nvPr/>
        </p:nvGrpSpPr>
        <p:grpSpPr>
          <a:xfrm>
            <a:off x="10997083" y="-503717"/>
            <a:ext cx="11342486" cy="1007434"/>
            <a:chOff x="0" y="0"/>
            <a:chExt cx="3787668" cy="336419"/>
          </a:xfrm>
        </p:grpSpPr>
        <p:sp>
          <p:nvSpPr>
            <p:cNvPr id="70" name="Freeform 70"/>
            <p:cNvSpPr/>
            <p:nvPr/>
          </p:nvSpPr>
          <p:spPr>
            <a:xfrm>
              <a:off x="0" y="0"/>
              <a:ext cx="3787668" cy="336419"/>
            </a:xfrm>
            <a:custGeom>
              <a:avLst/>
              <a:gdLst/>
              <a:ahLst/>
              <a:cxnLst/>
              <a:rect l="l" t="t" r="r" b="b"/>
              <a:pathLst>
                <a:path w="3787668" h="336419">
                  <a:moveTo>
                    <a:pt x="68256" y="0"/>
                  </a:moveTo>
                  <a:lnTo>
                    <a:pt x="3719412" y="0"/>
                  </a:lnTo>
                  <a:cubicBezTo>
                    <a:pt x="3737515" y="0"/>
                    <a:pt x="3754876" y="7191"/>
                    <a:pt x="3767676" y="19992"/>
                  </a:cubicBezTo>
                  <a:cubicBezTo>
                    <a:pt x="3780477" y="32792"/>
                    <a:pt x="3787668" y="50153"/>
                    <a:pt x="3787668" y="68256"/>
                  </a:cubicBezTo>
                  <a:lnTo>
                    <a:pt x="3787668" y="268163"/>
                  </a:lnTo>
                  <a:cubicBezTo>
                    <a:pt x="3787668" y="305860"/>
                    <a:pt x="3757109" y="336419"/>
                    <a:pt x="3719412" y="336419"/>
                  </a:cubicBezTo>
                  <a:lnTo>
                    <a:pt x="68256" y="336419"/>
                  </a:lnTo>
                  <a:cubicBezTo>
                    <a:pt x="50153" y="336419"/>
                    <a:pt x="32792" y="329228"/>
                    <a:pt x="19992" y="316427"/>
                  </a:cubicBezTo>
                  <a:cubicBezTo>
                    <a:pt x="7191" y="303627"/>
                    <a:pt x="0" y="286266"/>
                    <a:pt x="0" y="268163"/>
                  </a:cubicBezTo>
                  <a:lnTo>
                    <a:pt x="0" y="68256"/>
                  </a:lnTo>
                  <a:cubicBezTo>
                    <a:pt x="0" y="50153"/>
                    <a:pt x="7191" y="32792"/>
                    <a:pt x="19992" y="19992"/>
                  </a:cubicBezTo>
                  <a:cubicBezTo>
                    <a:pt x="32792" y="7191"/>
                    <a:pt x="50153" y="0"/>
                    <a:pt x="68256" y="0"/>
                  </a:cubicBezTo>
                  <a:close/>
                </a:path>
              </a:pathLst>
            </a:custGeom>
            <a:solidFill>
              <a:srgbClr val="7E171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1" name="TextBox 71"/>
            <p:cNvSpPr txBox="1"/>
            <p:nvPr/>
          </p:nvSpPr>
          <p:spPr>
            <a:xfrm>
              <a:off x="0" y="-47625"/>
              <a:ext cx="3787668" cy="3840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745826" y="1171575"/>
            <a:ext cx="13447430" cy="1657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99"/>
              </a:lnSpc>
            </a:pPr>
            <a:r>
              <a:rPr lang="en-US" sz="6399" b="1">
                <a:solidFill>
                  <a:srgbClr val="7E171A"/>
                </a:solidFill>
                <a:latin typeface="Georgia Pro Bold"/>
                <a:ea typeface="Georgia Pro Bold"/>
                <a:cs typeface="Georgia Pro Bold"/>
                <a:sym typeface="Georgia Pro Bold"/>
              </a:rPr>
              <a:t>Value Proposition</a:t>
            </a:r>
          </a:p>
          <a:p>
            <a:pPr algn="l">
              <a:lnSpc>
                <a:spcPts val="6399"/>
              </a:lnSpc>
            </a:pPr>
            <a:endParaRPr lang="en-US" sz="6399" b="1">
              <a:solidFill>
                <a:srgbClr val="7E171A"/>
              </a:solidFill>
              <a:latin typeface="Georgia Pro Bold"/>
              <a:ea typeface="Georgia Pro Bold"/>
              <a:cs typeface="Georgia Pro Bold"/>
              <a:sym typeface="Georgia Pro Bold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741266" y="2895865"/>
            <a:ext cx="4844692" cy="2400262"/>
            <a:chOff x="0" y="0"/>
            <a:chExt cx="1999690" cy="99073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999690" cy="990730"/>
            </a:xfrm>
            <a:custGeom>
              <a:avLst/>
              <a:gdLst/>
              <a:ahLst/>
              <a:cxnLst/>
              <a:rect l="l" t="t" r="r" b="b"/>
              <a:pathLst>
                <a:path w="1999690" h="990730">
                  <a:moveTo>
                    <a:pt x="71911" y="0"/>
                  </a:moveTo>
                  <a:lnTo>
                    <a:pt x="1927779" y="0"/>
                  </a:lnTo>
                  <a:cubicBezTo>
                    <a:pt x="1946851" y="0"/>
                    <a:pt x="1965142" y="7576"/>
                    <a:pt x="1978628" y="21062"/>
                  </a:cubicBezTo>
                  <a:cubicBezTo>
                    <a:pt x="1992114" y="34548"/>
                    <a:pt x="1999690" y="52839"/>
                    <a:pt x="1999690" y="71911"/>
                  </a:cubicBezTo>
                  <a:lnTo>
                    <a:pt x="1999690" y="918819"/>
                  </a:lnTo>
                  <a:cubicBezTo>
                    <a:pt x="1999690" y="958534"/>
                    <a:pt x="1967494" y="990730"/>
                    <a:pt x="1927779" y="990730"/>
                  </a:cubicBezTo>
                  <a:lnTo>
                    <a:pt x="71911" y="990730"/>
                  </a:lnTo>
                  <a:cubicBezTo>
                    <a:pt x="52839" y="990730"/>
                    <a:pt x="34548" y="983153"/>
                    <a:pt x="21062" y="969667"/>
                  </a:cubicBezTo>
                  <a:cubicBezTo>
                    <a:pt x="7576" y="956181"/>
                    <a:pt x="0" y="937891"/>
                    <a:pt x="0" y="918819"/>
                  </a:cubicBezTo>
                  <a:lnTo>
                    <a:pt x="0" y="71911"/>
                  </a:lnTo>
                  <a:cubicBezTo>
                    <a:pt x="0" y="52839"/>
                    <a:pt x="7576" y="34548"/>
                    <a:pt x="21062" y="21062"/>
                  </a:cubicBezTo>
                  <a:cubicBezTo>
                    <a:pt x="34548" y="7576"/>
                    <a:pt x="52839" y="0"/>
                    <a:pt x="71911" y="0"/>
                  </a:cubicBezTo>
                  <a:close/>
                </a:path>
              </a:pathLst>
            </a:custGeom>
            <a:solidFill>
              <a:srgbClr val="F6EEE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1999690" cy="10383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091492" y="2533399"/>
            <a:ext cx="4090495" cy="724932"/>
            <a:chOff x="0" y="0"/>
            <a:chExt cx="1688389" cy="29922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688388" cy="299222"/>
            </a:xfrm>
            <a:custGeom>
              <a:avLst/>
              <a:gdLst/>
              <a:ahLst/>
              <a:cxnLst/>
              <a:rect l="l" t="t" r="r" b="b"/>
              <a:pathLst>
                <a:path w="1688388" h="299222">
                  <a:moveTo>
                    <a:pt x="149611" y="0"/>
                  </a:moveTo>
                  <a:lnTo>
                    <a:pt x="1538777" y="0"/>
                  </a:lnTo>
                  <a:cubicBezTo>
                    <a:pt x="1578457" y="0"/>
                    <a:pt x="1616511" y="15763"/>
                    <a:pt x="1644568" y="43820"/>
                  </a:cubicBezTo>
                  <a:cubicBezTo>
                    <a:pt x="1672626" y="71878"/>
                    <a:pt x="1688388" y="109932"/>
                    <a:pt x="1688388" y="149611"/>
                  </a:cubicBezTo>
                  <a:lnTo>
                    <a:pt x="1688388" y="149611"/>
                  </a:lnTo>
                  <a:cubicBezTo>
                    <a:pt x="1688388" y="232239"/>
                    <a:pt x="1621405" y="299222"/>
                    <a:pt x="1538777" y="299222"/>
                  </a:cubicBezTo>
                  <a:lnTo>
                    <a:pt x="149611" y="299222"/>
                  </a:lnTo>
                  <a:cubicBezTo>
                    <a:pt x="66983" y="299222"/>
                    <a:pt x="0" y="232239"/>
                    <a:pt x="0" y="149611"/>
                  </a:cubicBezTo>
                  <a:lnTo>
                    <a:pt x="0" y="149611"/>
                  </a:lnTo>
                  <a:cubicBezTo>
                    <a:pt x="0" y="66983"/>
                    <a:pt x="66983" y="0"/>
                    <a:pt x="149611" y="0"/>
                  </a:cubicBezTo>
                  <a:close/>
                </a:path>
              </a:pathLst>
            </a:custGeom>
            <a:solidFill>
              <a:srgbClr val="7E171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1688389" cy="3468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 flipH="1">
            <a:off x="3175155" y="2533399"/>
            <a:ext cx="1709786" cy="724932"/>
          </a:xfrm>
          <a:custGeom>
            <a:avLst/>
            <a:gdLst/>
            <a:ahLst/>
            <a:cxnLst/>
            <a:rect l="l" t="t" r="r" b="b"/>
            <a:pathLst>
              <a:path w="1709786" h="724932">
                <a:moveTo>
                  <a:pt x="1709786" y="0"/>
                </a:moveTo>
                <a:lnTo>
                  <a:pt x="0" y="0"/>
                </a:lnTo>
                <a:lnTo>
                  <a:pt x="0" y="724932"/>
                </a:lnTo>
                <a:lnTo>
                  <a:pt x="1709786" y="724932"/>
                </a:lnTo>
                <a:lnTo>
                  <a:pt x="170978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0" name="Group 10"/>
          <p:cNvGrpSpPr/>
          <p:nvPr/>
        </p:nvGrpSpPr>
        <p:grpSpPr>
          <a:xfrm>
            <a:off x="752809" y="6515705"/>
            <a:ext cx="4844692" cy="2439595"/>
            <a:chOff x="0" y="0"/>
            <a:chExt cx="1999690" cy="100696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999690" cy="1006965"/>
            </a:xfrm>
            <a:custGeom>
              <a:avLst/>
              <a:gdLst/>
              <a:ahLst/>
              <a:cxnLst/>
              <a:rect l="l" t="t" r="r" b="b"/>
              <a:pathLst>
                <a:path w="1999690" h="1006965">
                  <a:moveTo>
                    <a:pt x="71911" y="0"/>
                  </a:moveTo>
                  <a:lnTo>
                    <a:pt x="1927779" y="0"/>
                  </a:lnTo>
                  <a:cubicBezTo>
                    <a:pt x="1946851" y="0"/>
                    <a:pt x="1965142" y="7576"/>
                    <a:pt x="1978628" y="21062"/>
                  </a:cubicBezTo>
                  <a:cubicBezTo>
                    <a:pt x="1992114" y="34548"/>
                    <a:pt x="1999690" y="52839"/>
                    <a:pt x="1999690" y="71911"/>
                  </a:cubicBezTo>
                  <a:lnTo>
                    <a:pt x="1999690" y="935054"/>
                  </a:lnTo>
                  <a:cubicBezTo>
                    <a:pt x="1999690" y="974769"/>
                    <a:pt x="1967494" y="1006965"/>
                    <a:pt x="1927779" y="1006965"/>
                  </a:cubicBezTo>
                  <a:lnTo>
                    <a:pt x="71911" y="1006965"/>
                  </a:lnTo>
                  <a:cubicBezTo>
                    <a:pt x="32196" y="1006965"/>
                    <a:pt x="0" y="974769"/>
                    <a:pt x="0" y="935054"/>
                  </a:cubicBezTo>
                  <a:lnTo>
                    <a:pt x="0" y="71911"/>
                  </a:lnTo>
                  <a:cubicBezTo>
                    <a:pt x="0" y="52839"/>
                    <a:pt x="7576" y="34548"/>
                    <a:pt x="21062" y="21062"/>
                  </a:cubicBezTo>
                  <a:cubicBezTo>
                    <a:pt x="34548" y="7576"/>
                    <a:pt x="52839" y="0"/>
                    <a:pt x="71911" y="0"/>
                  </a:cubicBezTo>
                  <a:close/>
                </a:path>
              </a:pathLst>
            </a:custGeom>
            <a:solidFill>
              <a:srgbClr val="F6EEE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47625"/>
              <a:ext cx="1999690" cy="10545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103035" y="6153239"/>
            <a:ext cx="4057768" cy="724932"/>
            <a:chOff x="0" y="0"/>
            <a:chExt cx="1674880" cy="299222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674880" cy="299222"/>
            </a:xfrm>
            <a:custGeom>
              <a:avLst/>
              <a:gdLst/>
              <a:ahLst/>
              <a:cxnLst/>
              <a:rect l="l" t="t" r="r" b="b"/>
              <a:pathLst>
                <a:path w="1674880" h="299222">
                  <a:moveTo>
                    <a:pt x="149611" y="0"/>
                  </a:moveTo>
                  <a:lnTo>
                    <a:pt x="1525269" y="0"/>
                  </a:lnTo>
                  <a:cubicBezTo>
                    <a:pt x="1564948" y="0"/>
                    <a:pt x="1603003" y="15763"/>
                    <a:pt x="1631060" y="43820"/>
                  </a:cubicBezTo>
                  <a:cubicBezTo>
                    <a:pt x="1659118" y="71878"/>
                    <a:pt x="1674880" y="109932"/>
                    <a:pt x="1674880" y="149611"/>
                  </a:cubicBezTo>
                  <a:lnTo>
                    <a:pt x="1674880" y="149611"/>
                  </a:lnTo>
                  <a:cubicBezTo>
                    <a:pt x="1674880" y="232239"/>
                    <a:pt x="1607897" y="299222"/>
                    <a:pt x="1525269" y="299222"/>
                  </a:cubicBezTo>
                  <a:lnTo>
                    <a:pt x="149611" y="299222"/>
                  </a:lnTo>
                  <a:cubicBezTo>
                    <a:pt x="66983" y="299222"/>
                    <a:pt x="0" y="232239"/>
                    <a:pt x="0" y="149611"/>
                  </a:cubicBezTo>
                  <a:lnTo>
                    <a:pt x="0" y="149611"/>
                  </a:lnTo>
                  <a:cubicBezTo>
                    <a:pt x="0" y="66983"/>
                    <a:pt x="66983" y="0"/>
                    <a:pt x="149611" y="0"/>
                  </a:cubicBezTo>
                  <a:close/>
                </a:path>
              </a:pathLst>
            </a:custGeom>
            <a:solidFill>
              <a:srgbClr val="7E171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47625"/>
              <a:ext cx="1674880" cy="3468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 flipH="1">
            <a:off x="3186698" y="6153239"/>
            <a:ext cx="1709786" cy="724932"/>
          </a:xfrm>
          <a:custGeom>
            <a:avLst/>
            <a:gdLst/>
            <a:ahLst/>
            <a:cxnLst/>
            <a:rect l="l" t="t" r="r" b="b"/>
            <a:pathLst>
              <a:path w="1709786" h="724932">
                <a:moveTo>
                  <a:pt x="1709786" y="0"/>
                </a:moveTo>
                <a:lnTo>
                  <a:pt x="0" y="0"/>
                </a:lnTo>
                <a:lnTo>
                  <a:pt x="0" y="724932"/>
                </a:lnTo>
                <a:lnTo>
                  <a:pt x="1709786" y="724932"/>
                </a:lnTo>
                <a:lnTo>
                  <a:pt x="170978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7" name="Group 17"/>
          <p:cNvGrpSpPr/>
          <p:nvPr/>
        </p:nvGrpSpPr>
        <p:grpSpPr>
          <a:xfrm>
            <a:off x="6730664" y="2895865"/>
            <a:ext cx="4844692" cy="2473987"/>
            <a:chOff x="0" y="0"/>
            <a:chExt cx="1999690" cy="102116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999690" cy="1021160"/>
            </a:xfrm>
            <a:custGeom>
              <a:avLst/>
              <a:gdLst/>
              <a:ahLst/>
              <a:cxnLst/>
              <a:rect l="l" t="t" r="r" b="b"/>
              <a:pathLst>
                <a:path w="1999690" h="1021160">
                  <a:moveTo>
                    <a:pt x="71911" y="0"/>
                  </a:moveTo>
                  <a:lnTo>
                    <a:pt x="1927779" y="0"/>
                  </a:lnTo>
                  <a:cubicBezTo>
                    <a:pt x="1946851" y="0"/>
                    <a:pt x="1965142" y="7576"/>
                    <a:pt x="1978628" y="21062"/>
                  </a:cubicBezTo>
                  <a:cubicBezTo>
                    <a:pt x="1992114" y="34548"/>
                    <a:pt x="1999690" y="52839"/>
                    <a:pt x="1999690" y="71911"/>
                  </a:cubicBezTo>
                  <a:lnTo>
                    <a:pt x="1999690" y="949249"/>
                  </a:lnTo>
                  <a:cubicBezTo>
                    <a:pt x="1999690" y="968321"/>
                    <a:pt x="1992114" y="986612"/>
                    <a:pt x="1978628" y="1000098"/>
                  </a:cubicBezTo>
                  <a:cubicBezTo>
                    <a:pt x="1965142" y="1013584"/>
                    <a:pt x="1946851" y="1021160"/>
                    <a:pt x="1927779" y="1021160"/>
                  </a:cubicBezTo>
                  <a:lnTo>
                    <a:pt x="71911" y="1021160"/>
                  </a:lnTo>
                  <a:cubicBezTo>
                    <a:pt x="52839" y="1021160"/>
                    <a:pt x="34548" y="1013584"/>
                    <a:pt x="21062" y="1000098"/>
                  </a:cubicBezTo>
                  <a:cubicBezTo>
                    <a:pt x="7576" y="986612"/>
                    <a:pt x="0" y="968321"/>
                    <a:pt x="0" y="949249"/>
                  </a:cubicBezTo>
                  <a:lnTo>
                    <a:pt x="0" y="71911"/>
                  </a:lnTo>
                  <a:cubicBezTo>
                    <a:pt x="0" y="52839"/>
                    <a:pt x="7576" y="34548"/>
                    <a:pt x="21062" y="21062"/>
                  </a:cubicBezTo>
                  <a:cubicBezTo>
                    <a:pt x="34548" y="7576"/>
                    <a:pt x="52839" y="0"/>
                    <a:pt x="71911" y="0"/>
                  </a:cubicBezTo>
                  <a:close/>
                </a:path>
              </a:pathLst>
            </a:custGeom>
            <a:solidFill>
              <a:srgbClr val="F6EEE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47625"/>
              <a:ext cx="1999690" cy="10687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7080890" y="2533399"/>
            <a:ext cx="4120492" cy="724932"/>
            <a:chOff x="0" y="0"/>
            <a:chExt cx="1700770" cy="299222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700770" cy="299222"/>
            </a:xfrm>
            <a:custGeom>
              <a:avLst/>
              <a:gdLst/>
              <a:ahLst/>
              <a:cxnLst/>
              <a:rect l="l" t="t" r="r" b="b"/>
              <a:pathLst>
                <a:path w="1700770" h="299222">
                  <a:moveTo>
                    <a:pt x="149611" y="0"/>
                  </a:moveTo>
                  <a:lnTo>
                    <a:pt x="1551159" y="0"/>
                  </a:lnTo>
                  <a:cubicBezTo>
                    <a:pt x="1633787" y="0"/>
                    <a:pt x="1700770" y="66983"/>
                    <a:pt x="1700770" y="149611"/>
                  </a:cubicBezTo>
                  <a:lnTo>
                    <a:pt x="1700770" y="149611"/>
                  </a:lnTo>
                  <a:cubicBezTo>
                    <a:pt x="1700770" y="232239"/>
                    <a:pt x="1633787" y="299222"/>
                    <a:pt x="1551159" y="299222"/>
                  </a:cubicBezTo>
                  <a:lnTo>
                    <a:pt x="149611" y="299222"/>
                  </a:lnTo>
                  <a:cubicBezTo>
                    <a:pt x="66983" y="299222"/>
                    <a:pt x="0" y="232239"/>
                    <a:pt x="0" y="149611"/>
                  </a:cubicBezTo>
                  <a:lnTo>
                    <a:pt x="0" y="149611"/>
                  </a:lnTo>
                  <a:cubicBezTo>
                    <a:pt x="0" y="66983"/>
                    <a:pt x="66983" y="0"/>
                    <a:pt x="149611" y="0"/>
                  </a:cubicBezTo>
                  <a:close/>
                </a:path>
              </a:pathLst>
            </a:custGeom>
            <a:solidFill>
              <a:srgbClr val="7E171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47625"/>
              <a:ext cx="1700770" cy="3468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3" name="Freeform 23"/>
          <p:cNvSpPr/>
          <p:nvPr/>
        </p:nvSpPr>
        <p:spPr>
          <a:xfrm flipH="1">
            <a:off x="9164553" y="2533399"/>
            <a:ext cx="1709786" cy="724932"/>
          </a:xfrm>
          <a:custGeom>
            <a:avLst/>
            <a:gdLst/>
            <a:ahLst/>
            <a:cxnLst/>
            <a:rect l="l" t="t" r="r" b="b"/>
            <a:pathLst>
              <a:path w="1709786" h="724932">
                <a:moveTo>
                  <a:pt x="1709786" y="0"/>
                </a:moveTo>
                <a:lnTo>
                  <a:pt x="0" y="0"/>
                </a:lnTo>
                <a:lnTo>
                  <a:pt x="0" y="724932"/>
                </a:lnTo>
                <a:lnTo>
                  <a:pt x="1709786" y="724932"/>
                </a:lnTo>
                <a:lnTo>
                  <a:pt x="170978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4" name="Group 24"/>
          <p:cNvGrpSpPr/>
          <p:nvPr/>
        </p:nvGrpSpPr>
        <p:grpSpPr>
          <a:xfrm>
            <a:off x="6730664" y="6515705"/>
            <a:ext cx="4844692" cy="2439595"/>
            <a:chOff x="0" y="0"/>
            <a:chExt cx="1999690" cy="1006965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999690" cy="1006965"/>
            </a:xfrm>
            <a:custGeom>
              <a:avLst/>
              <a:gdLst/>
              <a:ahLst/>
              <a:cxnLst/>
              <a:rect l="l" t="t" r="r" b="b"/>
              <a:pathLst>
                <a:path w="1999690" h="1006965">
                  <a:moveTo>
                    <a:pt x="71911" y="0"/>
                  </a:moveTo>
                  <a:lnTo>
                    <a:pt x="1927779" y="0"/>
                  </a:lnTo>
                  <a:cubicBezTo>
                    <a:pt x="1946851" y="0"/>
                    <a:pt x="1965142" y="7576"/>
                    <a:pt x="1978628" y="21062"/>
                  </a:cubicBezTo>
                  <a:cubicBezTo>
                    <a:pt x="1992114" y="34548"/>
                    <a:pt x="1999690" y="52839"/>
                    <a:pt x="1999690" y="71911"/>
                  </a:cubicBezTo>
                  <a:lnTo>
                    <a:pt x="1999690" y="935054"/>
                  </a:lnTo>
                  <a:cubicBezTo>
                    <a:pt x="1999690" y="974769"/>
                    <a:pt x="1967494" y="1006965"/>
                    <a:pt x="1927779" y="1006965"/>
                  </a:cubicBezTo>
                  <a:lnTo>
                    <a:pt x="71911" y="1006965"/>
                  </a:lnTo>
                  <a:cubicBezTo>
                    <a:pt x="32196" y="1006965"/>
                    <a:pt x="0" y="974769"/>
                    <a:pt x="0" y="935054"/>
                  </a:cubicBezTo>
                  <a:lnTo>
                    <a:pt x="0" y="71911"/>
                  </a:lnTo>
                  <a:cubicBezTo>
                    <a:pt x="0" y="52839"/>
                    <a:pt x="7576" y="34548"/>
                    <a:pt x="21062" y="21062"/>
                  </a:cubicBezTo>
                  <a:cubicBezTo>
                    <a:pt x="34548" y="7576"/>
                    <a:pt x="52839" y="0"/>
                    <a:pt x="71911" y="0"/>
                  </a:cubicBezTo>
                  <a:close/>
                </a:path>
              </a:pathLst>
            </a:custGeom>
            <a:solidFill>
              <a:srgbClr val="F6EEE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-47625"/>
              <a:ext cx="1999690" cy="10545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7080890" y="6153239"/>
            <a:ext cx="4022422" cy="724932"/>
            <a:chOff x="0" y="0"/>
            <a:chExt cx="1660291" cy="299222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1660291" cy="299222"/>
            </a:xfrm>
            <a:custGeom>
              <a:avLst/>
              <a:gdLst/>
              <a:ahLst/>
              <a:cxnLst/>
              <a:rect l="l" t="t" r="r" b="b"/>
              <a:pathLst>
                <a:path w="1660291" h="299222">
                  <a:moveTo>
                    <a:pt x="149611" y="0"/>
                  </a:moveTo>
                  <a:lnTo>
                    <a:pt x="1510680" y="0"/>
                  </a:lnTo>
                  <a:cubicBezTo>
                    <a:pt x="1593308" y="0"/>
                    <a:pt x="1660291" y="66983"/>
                    <a:pt x="1660291" y="149611"/>
                  </a:cubicBezTo>
                  <a:lnTo>
                    <a:pt x="1660291" y="149611"/>
                  </a:lnTo>
                  <a:cubicBezTo>
                    <a:pt x="1660291" y="189291"/>
                    <a:pt x="1644528" y="227345"/>
                    <a:pt x="1616471" y="255402"/>
                  </a:cubicBezTo>
                  <a:cubicBezTo>
                    <a:pt x="1588413" y="283460"/>
                    <a:pt x="1550359" y="299222"/>
                    <a:pt x="1510680" y="299222"/>
                  </a:cubicBezTo>
                  <a:lnTo>
                    <a:pt x="149611" y="299222"/>
                  </a:lnTo>
                  <a:cubicBezTo>
                    <a:pt x="66983" y="299222"/>
                    <a:pt x="0" y="232239"/>
                    <a:pt x="0" y="149611"/>
                  </a:cubicBezTo>
                  <a:lnTo>
                    <a:pt x="0" y="149611"/>
                  </a:lnTo>
                  <a:cubicBezTo>
                    <a:pt x="0" y="66983"/>
                    <a:pt x="66983" y="0"/>
                    <a:pt x="149611" y="0"/>
                  </a:cubicBezTo>
                  <a:close/>
                </a:path>
              </a:pathLst>
            </a:custGeom>
            <a:solidFill>
              <a:srgbClr val="7E171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-47625"/>
              <a:ext cx="1660291" cy="3468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0" name="Freeform 30"/>
          <p:cNvSpPr/>
          <p:nvPr/>
        </p:nvSpPr>
        <p:spPr>
          <a:xfrm flipH="1">
            <a:off x="9164553" y="6153239"/>
            <a:ext cx="1709786" cy="724932"/>
          </a:xfrm>
          <a:custGeom>
            <a:avLst/>
            <a:gdLst/>
            <a:ahLst/>
            <a:cxnLst/>
            <a:rect l="l" t="t" r="r" b="b"/>
            <a:pathLst>
              <a:path w="1709786" h="724932">
                <a:moveTo>
                  <a:pt x="1709786" y="0"/>
                </a:moveTo>
                <a:lnTo>
                  <a:pt x="0" y="0"/>
                </a:lnTo>
                <a:lnTo>
                  <a:pt x="0" y="724932"/>
                </a:lnTo>
                <a:lnTo>
                  <a:pt x="1709786" y="724932"/>
                </a:lnTo>
                <a:lnTo>
                  <a:pt x="170978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1" name="Group 31"/>
          <p:cNvGrpSpPr/>
          <p:nvPr/>
        </p:nvGrpSpPr>
        <p:grpSpPr>
          <a:xfrm>
            <a:off x="-921281" y="9757727"/>
            <a:ext cx="14728666" cy="1781674"/>
            <a:chOff x="0" y="0"/>
            <a:chExt cx="5134176" cy="621063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5134176" cy="621063"/>
            </a:xfrm>
            <a:custGeom>
              <a:avLst/>
              <a:gdLst/>
              <a:ahLst/>
              <a:cxnLst/>
              <a:rect l="l" t="t" r="r" b="b"/>
              <a:pathLst>
                <a:path w="5134176" h="621063">
                  <a:moveTo>
                    <a:pt x="0" y="0"/>
                  </a:moveTo>
                  <a:lnTo>
                    <a:pt x="5134176" y="0"/>
                  </a:lnTo>
                  <a:lnTo>
                    <a:pt x="5134176" y="621063"/>
                  </a:lnTo>
                  <a:lnTo>
                    <a:pt x="0" y="621063"/>
                  </a:lnTo>
                  <a:close/>
                </a:path>
              </a:pathLst>
            </a:custGeom>
            <a:solidFill>
              <a:srgbClr val="FBB03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0" y="-47625"/>
              <a:ext cx="5134176" cy="6686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9706812" y="9757727"/>
            <a:ext cx="11342486" cy="1426353"/>
            <a:chOff x="0" y="0"/>
            <a:chExt cx="3787668" cy="476311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3787668" cy="476311"/>
            </a:xfrm>
            <a:custGeom>
              <a:avLst/>
              <a:gdLst/>
              <a:ahLst/>
              <a:cxnLst/>
              <a:rect l="l" t="t" r="r" b="b"/>
              <a:pathLst>
                <a:path w="3787668" h="476311">
                  <a:moveTo>
                    <a:pt x="68256" y="0"/>
                  </a:moveTo>
                  <a:lnTo>
                    <a:pt x="3719412" y="0"/>
                  </a:lnTo>
                  <a:cubicBezTo>
                    <a:pt x="3737515" y="0"/>
                    <a:pt x="3754876" y="7191"/>
                    <a:pt x="3767676" y="19992"/>
                  </a:cubicBezTo>
                  <a:cubicBezTo>
                    <a:pt x="3780477" y="32792"/>
                    <a:pt x="3787668" y="50153"/>
                    <a:pt x="3787668" y="68256"/>
                  </a:cubicBezTo>
                  <a:lnTo>
                    <a:pt x="3787668" y="408055"/>
                  </a:lnTo>
                  <a:cubicBezTo>
                    <a:pt x="3787668" y="426158"/>
                    <a:pt x="3780477" y="443519"/>
                    <a:pt x="3767676" y="456319"/>
                  </a:cubicBezTo>
                  <a:cubicBezTo>
                    <a:pt x="3754876" y="469120"/>
                    <a:pt x="3737515" y="476311"/>
                    <a:pt x="3719412" y="476311"/>
                  </a:cubicBezTo>
                  <a:lnTo>
                    <a:pt x="68256" y="476311"/>
                  </a:lnTo>
                  <a:cubicBezTo>
                    <a:pt x="30559" y="476311"/>
                    <a:pt x="0" y="445752"/>
                    <a:pt x="0" y="408055"/>
                  </a:cubicBezTo>
                  <a:lnTo>
                    <a:pt x="0" y="68256"/>
                  </a:lnTo>
                  <a:cubicBezTo>
                    <a:pt x="0" y="50153"/>
                    <a:pt x="7191" y="32792"/>
                    <a:pt x="19992" y="19992"/>
                  </a:cubicBezTo>
                  <a:cubicBezTo>
                    <a:pt x="32792" y="7191"/>
                    <a:pt x="50153" y="0"/>
                    <a:pt x="68256" y="0"/>
                  </a:cubicBezTo>
                  <a:close/>
                </a:path>
              </a:pathLst>
            </a:custGeom>
            <a:solidFill>
              <a:srgbClr val="7E171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TextBox 36"/>
            <p:cNvSpPr txBox="1"/>
            <p:nvPr/>
          </p:nvSpPr>
          <p:spPr>
            <a:xfrm>
              <a:off x="0" y="-47625"/>
              <a:ext cx="3787668" cy="5239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7" name="Freeform 37"/>
          <p:cNvSpPr/>
          <p:nvPr/>
        </p:nvSpPr>
        <p:spPr>
          <a:xfrm>
            <a:off x="7187758" y="2755922"/>
            <a:ext cx="533445" cy="279886"/>
          </a:xfrm>
          <a:custGeom>
            <a:avLst/>
            <a:gdLst/>
            <a:ahLst/>
            <a:cxnLst/>
            <a:rect l="l" t="t" r="r" b="b"/>
            <a:pathLst>
              <a:path w="533445" h="279886">
                <a:moveTo>
                  <a:pt x="0" y="0"/>
                </a:moveTo>
                <a:lnTo>
                  <a:pt x="533446" y="0"/>
                </a:lnTo>
                <a:lnTo>
                  <a:pt x="533446" y="279886"/>
                </a:lnTo>
                <a:lnTo>
                  <a:pt x="0" y="2798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8" name="Freeform 38"/>
          <p:cNvSpPr/>
          <p:nvPr/>
        </p:nvSpPr>
        <p:spPr>
          <a:xfrm>
            <a:off x="7323864" y="6274548"/>
            <a:ext cx="541322" cy="501364"/>
          </a:xfrm>
          <a:custGeom>
            <a:avLst/>
            <a:gdLst/>
            <a:ahLst/>
            <a:cxnLst/>
            <a:rect l="l" t="t" r="r" b="b"/>
            <a:pathLst>
              <a:path w="541322" h="501364">
                <a:moveTo>
                  <a:pt x="0" y="0"/>
                </a:moveTo>
                <a:lnTo>
                  <a:pt x="541322" y="0"/>
                </a:lnTo>
                <a:lnTo>
                  <a:pt x="541322" y="501364"/>
                </a:lnTo>
                <a:lnTo>
                  <a:pt x="0" y="50136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9" name="Freeform 39"/>
          <p:cNvSpPr/>
          <p:nvPr/>
        </p:nvSpPr>
        <p:spPr>
          <a:xfrm>
            <a:off x="1229197" y="2590435"/>
            <a:ext cx="571987" cy="610860"/>
          </a:xfrm>
          <a:custGeom>
            <a:avLst/>
            <a:gdLst/>
            <a:ahLst/>
            <a:cxnLst/>
            <a:rect l="l" t="t" r="r" b="b"/>
            <a:pathLst>
              <a:path w="571987" h="610860">
                <a:moveTo>
                  <a:pt x="0" y="0"/>
                </a:moveTo>
                <a:lnTo>
                  <a:pt x="571987" y="0"/>
                </a:lnTo>
                <a:lnTo>
                  <a:pt x="571987" y="610860"/>
                </a:lnTo>
                <a:lnTo>
                  <a:pt x="0" y="61086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0" name="Freeform 40"/>
          <p:cNvSpPr/>
          <p:nvPr/>
        </p:nvSpPr>
        <p:spPr>
          <a:xfrm>
            <a:off x="1309426" y="6269826"/>
            <a:ext cx="491758" cy="491758"/>
          </a:xfrm>
          <a:custGeom>
            <a:avLst/>
            <a:gdLst/>
            <a:ahLst/>
            <a:cxnLst/>
            <a:rect l="l" t="t" r="r" b="b"/>
            <a:pathLst>
              <a:path w="491758" h="491758">
                <a:moveTo>
                  <a:pt x="0" y="0"/>
                </a:moveTo>
                <a:lnTo>
                  <a:pt x="491758" y="0"/>
                </a:lnTo>
                <a:lnTo>
                  <a:pt x="491758" y="491758"/>
                </a:lnTo>
                <a:lnTo>
                  <a:pt x="0" y="49175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1" name="Group 41"/>
          <p:cNvGrpSpPr/>
          <p:nvPr/>
        </p:nvGrpSpPr>
        <p:grpSpPr>
          <a:xfrm>
            <a:off x="13807385" y="105915"/>
            <a:ext cx="8092037" cy="922785"/>
            <a:chOff x="0" y="0"/>
            <a:chExt cx="2702225" cy="308151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2702225" cy="308151"/>
            </a:xfrm>
            <a:custGeom>
              <a:avLst/>
              <a:gdLst/>
              <a:ahLst/>
              <a:cxnLst/>
              <a:rect l="l" t="t" r="r" b="b"/>
              <a:pathLst>
                <a:path w="2702225" h="308151">
                  <a:moveTo>
                    <a:pt x="95673" y="0"/>
                  </a:moveTo>
                  <a:lnTo>
                    <a:pt x="2606552" y="0"/>
                  </a:lnTo>
                  <a:cubicBezTo>
                    <a:pt x="2631926" y="0"/>
                    <a:pt x="2656261" y="10080"/>
                    <a:pt x="2674203" y="28022"/>
                  </a:cubicBezTo>
                  <a:cubicBezTo>
                    <a:pt x="2692145" y="45964"/>
                    <a:pt x="2702225" y="70299"/>
                    <a:pt x="2702225" y="95673"/>
                  </a:cubicBezTo>
                  <a:lnTo>
                    <a:pt x="2702225" y="212478"/>
                  </a:lnTo>
                  <a:cubicBezTo>
                    <a:pt x="2702225" y="265317"/>
                    <a:pt x="2659391" y="308151"/>
                    <a:pt x="2606552" y="308151"/>
                  </a:cubicBezTo>
                  <a:lnTo>
                    <a:pt x="95673" y="308151"/>
                  </a:lnTo>
                  <a:cubicBezTo>
                    <a:pt x="42834" y="308151"/>
                    <a:pt x="0" y="265317"/>
                    <a:pt x="0" y="212478"/>
                  </a:cubicBezTo>
                  <a:lnTo>
                    <a:pt x="0" y="95673"/>
                  </a:lnTo>
                  <a:cubicBezTo>
                    <a:pt x="0" y="42834"/>
                    <a:pt x="42834" y="0"/>
                    <a:pt x="95673" y="0"/>
                  </a:cubicBezTo>
                  <a:close/>
                </a:path>
              </a:pathLst>
            </a:custGeom>
            <a:solidFill>
              <a:srgbClr val="FBB03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TextBox 43"/>
            <p:cNvSpPr txBox="1"/>
            <p:nvPr/>
          </p:nvSpPr>
          <p:spPr>
            <a:xfrm>
              <a:off x="0" y="-47625"/>
              <a:ext cx="2702225" cy="3557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44" name="Group 44"/>
          <p:cNvGrpSpPr/>
          <p:nvPr/>
        </p:nvGrpSpPr>
        <p:grpSpPr>
          <a:xfrm>
            <a:off x="10997083" y="-503717"/>
            <a:ext cx="11342486" cy="1007434"/>
            <a:chOff x="0" y="0"/>
            <a:chExt cx="3787668" cy="336419"/>
          </a:xfrm>
        </p:grpSpPr>
        <p:sp>
          <p:nvSpPr>
            <p:cNvPr id="45" name="Freeform 45"/>
            <p:cNvSpPr/>
            <p:nvPr/>
          </p:nvSpPr>
          <p:spPr>
            <a:xfrm>
              <a:off x="0" y="0"/>
              <a:ext cx="3787668" cy="336419"/>
            </a:xfrm>
            <a:custGeom>
              <a:avLst/>
              <a:gdLst/>
              <a:ahLst/>
              <a:cxnLst/>
              <a:rect l="l" t="t" r="r" b="b"/>
              <a:pathLst>
                <a:path w="3787668" h="336419">
                  <a:moveTo>
                    <a:pt x="68256" y="0"/>
                  </a:moveTo>
                  <a:lnTo>
                    <a:pt x="3719412" y="0"/>
                  </a:lnTo>
                  <a:cubicBezTo>
                    <a:pt x="3737515" y="0"/>
                    <a:pt x="3754876" y="7191"/>
                    <a:pt x="3767676" y="19992"/>
                  </a:cubicBezTo>
                  <a:cubicBezTo>
                    <a:pt x="3780477" y="32792"/>
                    <a:pt x="3787668" y="50153"/>
                    <a:pt x="3787668" y="68256"/>
                  </a:cubicBezTo>
                  <a:lnTo>
                    <a:pt x="3787668" y="268163"/>
                  </a:lnTo>
                  <a:cubicBezTo>
                    <a:pt x="3787668" y="305860"/>
                    <a:pt x="3757109" y="336419"/>
                    <a:pt x="3719412" y="336419"/>
                  </a:cubicBezTo>
                  <a:lnTo>
                    <a:pt x="68256" y="336419"/>
                  </a:lnTo>
                  <a:cubicBezTo>
                    <a:pt x="50153" y="336419"/>
                    <a:pt x="32792" y="329228"/>
                    <a:pt x="19992" y="316427"/>
                  </a:cubicBezTo>
                  <a:cubicBezTo>
                    <a:pt x="7191" y="303627"/>
                    <a:pt x="0" y="286266"/>
                    <a:pt x="0" y="268163"/>
                  </a:cubicBezTo>
                  <a:lnTo>
                    <a:pt x="0" y="68256"/>
                  </a:lnTo>
                  <a:cubicBezTo>
                    <a:pt x="0" y="50153"/>
                    <a:pt x="7191" y="32792"/>
                    <a:pt x="19992" y="19992"/>
                  </a:cubicBezTo>
                  <a:cubicBezTo>
                    <a:pt x="32792" y="7191"/>
                    <a:pt x="50153" y="0"/>
                    <a:pt x="68256" y="0"/>
                  </a:cubicBezTo>
                  <a:close/>
                </a:path>
              </a:pathLst>
            </a:custGeom>
            <a:solidFill>
              <a:srgbClr val="7E171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TextBox 46"/>
            <p:cNvSpPr txBox="1"/>
            <p:nvPr/>
          </p:nvSpPr>
          <p:spPr>
            <a:xfrm>
              <a:off x="0" y="-47625"/>
              <a:ext cx="3787668" cy="3840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7" name="Freeform 47"/>
          <p:cNvSpPr/>
          <p:nvPr/>
        </p:nvSpPr>
        <p:spPr>
          <a:xfrm>
            <a:off x="12991073" y="2533399"/>
            <a:ext cx="4660722" cy="6410102"/>
          </a:xfrm>
          <a:custGeom>
            <a:avLst/>
            <a:gdLst/>
            <a:ahLst/>
            <a:cxnLst/>
            <a:rect l="l" t="t" r="r" b="b"/>
            <a:pathLst>
              <a:path w="4660722" h="6410102">
                <a:moveTo>
                  <a:pt x="0" y="0"/>
                </a:moveTo>
                <a:lnTo>
                  <a:pt x="4660722" y="0"/>
                </a:lnTo>
                <a:lnTo>
                  <a:pt x="4660722" y="6410102"/>
                </a:lnTo>
                <a:lnTo>
                  <a:pt x="0" y="6410102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-2556" t="-5868" b="-605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8" name="TextBox 48"/>
          <p:cNvSpPr txBox="1"/>
          <p:nvPr/>
        </p:nvSpPr>
        <p:spPr>
          <a:xfrm>
            <a:off x="1825575" y="2587572"/>
            <a:ext cx="2845221" cy="540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39"/>
              </a:lnSpc>
            </a:pPr>
            <a:r>
              <a:rPr lang="en-US" sz="3099" b="1">
                <a:solidFill>
                  <a:srgbClr val="FFFBF5"/>
                </a:solidFill>
                <a:latin typeface="Georgia Pro Bold"/>
                <a:ea typeface="Georgia Pro Bold"/>
                <a:cs typeface="Georgia Pro Bold"/>
                <a:sym typeface="Georgia Pro Bold"/>
              </a:rPr>
              <a:t>Personalized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849681" y="6944846"/>
            <a:ext cx="4650948" cy="18291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3778" lvl="1" indent="-281889" algn="l">
              <a:lnSpc>
                <a:spcPts val="3655"/>
              </a:lnSpc>
              <a:buFont typeface="Arial"/>
              <a:buChar char="•"/>
            </a:pPr>
            <a:r>
              <a:rPr lang="en-US" sz="2611">
                <a:solidFill>
                  <a:srgbClr val="121212"/>
                </a:solidFill>
                <a:latin typeface="Georgia Pro"/>
                <a:ea typeface="Georgia Pro"/>
                <a:cs typeface="Georgia Pro"/>
                <a:sym typeface="Georgia Pro"/>
              </a:rPr>
              <a:t>Conduct interviews at your </a:t>
            </a:r>
            <a:r>
              <a:rPr lang="en-US" sz="2611" b="1">
                <a:solidFill>
                  <a:srgbClr val="121212"/>
                </a:solidFill>
                <a:latin typeface="Georgia Pro Bold"/>
                <a:ea typeface="Georgia Pro Bold"/>
                <a:cs typeface="Georgia Pro Bold"/>
                <a:sym typeface="Georgia Pro Bold"/>
              </a:rPr>
              <a:t>convenience</a:t>
            </a:r>
            <a:r>
              <a:rPr lang="en-US" sz="2611">
                <a:solidFill>
                  <a:srgbClr val="121212"/>
                </a:solidFill>
                <a:latin typeface="Georgia Pro"/>
                <a:ea typeface="Georgia Pro"/>
                <a:cs typeface="Georgia Pro"/>
                <a:sym typeface="Georgia Pro"/>
              </a:rPr>
              <a:t> without needing a human interviewer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6925169" y="3321499"/>
            <a:ext cx="4276213" cy="18291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3778" lvl="1" indent="-281889" algn="l">
              <a:lnSpc>
                <a:spcPts val="3655"/>
              </a:lnSpc>
              <a:buFont typeface="Arial"/>
              <a:buChar char="•"/>
            </a:pPr>
            <a:r>
              <a:rPr lang="en-US" sz="2611">
                <a:solidFill>
                  <a:srgbClr val="121212"/>
                </a:solidFill>
                <a:latin typeface="Georgia Pro"/>
                <a:ea typeface="Georgia Pro"/>
                <a:cs typeface="Georgia Pro"/>
                <a:sym typeface="Georgia Pro"/>
              </a:rPr>
              <a:t>Analytics </a:t>
            </a:r>
            <a:r>
              <a:rPr lang="en-US" sz="2611" b="1">
                <a:solidFill>
                  <a:srgbClr val="121212"/>
                </a:solidFill>
                <a:latin typeface="Georgia Pro Bold"/>
                <a:ea typeface="Georgia Pro Bold"/>
                <a:cs typeface="Georgia Pro Bold"/>
                <a:sym typeface="Georgia Pro Bold"/>
              </a:rPr>
              <a:t>dashboard</a:t>
            </a:r>
            <a:r>
              <a:rPr lang="en-US" sz="2611">
                <a:solidFill>
                  <a:srgbClr val="121212"/>
                </a:solidFill>
                <a:latin typeface="Georgia Pro"/>
                <a:ea typeface="Georgia Pro"/>
                <a:cs typeface="Georgia Pro"/>
                <a:sym typeface="Georgia Pro"/>
              </a:rPr>
              <a:t> shows improvement over time and highlights areas to focus on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1309426" y="6246716"/>
            <a:ext cx="3877519" cy="540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39"/>
              </a:lnSpc>
            </a:pPr>
            <a:r>
              <a:rPr lang="en-US" sz="3099" b="1">
                <a:solidFill>
                  <a:srgbClr val="FFFBF5"/>
                </a:solidFill>
                <a:latin typeface="Georgia Pro Bold"/>
                <a:ea typeface="Georgia Pro Bold"/>
                <a:cs typeface="Georgia Pro Bold"/>
                <a:sym typeface="Georgia Pro Bold"/>
              </a:rPr>
              <a:t>Flexibility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7323864" y="2581088"/>
            <a:ext cx="3964772" cy="540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39"/>
              </a:lnSpc>
            </a:pPr>
            <a:r>
              <a:rPr lang="en-US" sz="3099" b="1">
                <a:solidFill>
                  <a:srgbClr val="FFFBF5"/>
                </a:solidFill>
                <a:latin typeface="Georgia Pro Bold"/>
                <a:ea typeface="Georgia Pro Bold"/>
                <a:cs typeface="Georgia Pro Bold"/>
                <a:sym typeface="Georgia Pro Bold"/>
              </a:rPr>
              <a:t>Track Progress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1065505" y="3321499"/>
            <a:ext cx="4095298" cy="18291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3778" lvl="1" indent="-281889" algn="l">
              <a:lnSpc>
                <a:spcPts val="3655"/>
              </a:lnSpc>
              <a:buFont typeface="Arial"/>
              <a:buChar char="•"/>
            </a:pPr>
            <a:r>
              <a:rPr lang="en-US" sz="2611">
                <a:solidFill>
                  <a:srgbClr val="121212"/>
                </a:solidFill>
                <a:latin typeface="Georgia Pro"/>
                <a:ea typeface="Georgia Pro"/>
                <a:cs typeface="Georgia Pro"/>
                <a:sym typeface="Georgia Pro"/>
              </a:rPr>
              <a:t>AI provides </a:t>
            </a:r>
            <a:r>
              <a:rPr lang="en-US" sz="2611" b="1">
                <a:solidFill>
                  <a:srgbClr val="121212"/>
                </a:solidFill>
                <a:latin typeface="Georgia Pro Bold"/>
                <a:ea typeface="Georgia Pro Bold"/>
                <a:cs typeface="Georgia Pro Bold"/>
                <a:sym typeface="Georgia Pro Bold"/>
              </a:rPr>
              <a:t>detailed</a:t>
            </a:r>
            <a:r>
              <a:rPr lang="en-US" sz="2611">
                <a:solidFill>
                  <a:srgbClr val="121212"/>
                </a:solidFill>
                <a:latin typeface="Georgia Pro"/>
                <a:ea typeface="Georgia Pro"/>
                <a:cs typeface="Georgia Pro"/>
                <a:sym typeface="Georgia Pro"/>
              </a:rPr>
              <a:t> insights on answers, tone, pacing, and body language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6839079" y="6944846"/>
            <a:ext cx="4650948" cy="18291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3778" lvl="1" indent="-281889" algn="l">
              <a:lnSpc>
                <a:spcPts val="3655"/>
              </a:lnSpc>
              <a:buFont typeface="Arial"/>
              <a:buChar char="•"/>
            </a:pPr>
            <a:r>
              <a:rPr lang="en-US" sz="2611" b="1">
                <a:solidFill>
                  <a:srgbClr val="121212"/>
                </a:solidFill>
                <a:latin typeface="Georgia Pro Bold"/>
                <a:ea typeface="Georgia Pro Bold"/>
                <a:cs typeface="Georgia Pro Bold"/>
                <a:sym typeface="Georgia Pro Bold"/>
              </a:rPr>
              <a:t>Simulates</a:t>
            </a:r>
            <a:r>
              <a:rPr lang="en-US" sz="2611">
                <a:solidFill>
                  <a:srgbClr val="121212"/>
                </a:solidFill>
                <a:latin typeface="Georgia Pro"/>
                <a:ea typeface="Georgia Pro"/>
                <a:cs typeface="Georgia Pro"/>
                <a:sym typeface="Georgia Pro"/>
              </a:rPr>
              <a:t> real interview scenarios with </a:t>
            </a:r>
            <a:r>
              <a:rPr lang="en-US" sz="2611" b="1">
                <a:solidFill>
                  <a:srgbClr val="121212"/>
                </a:solidFill>
                <a:latin typeface="Georgia Pro Bold"/>
                <a:ea typeface="Georgia Pro Bold"/>
                <a:cs typeface="Georgia Pro Bold"/>
                <a:sym typeface="Georgia Pro Bold"/>
              </a:rPr>
              <a:t>diverse</a:t>
            </a:r>
            <a:r>
              <a:rPr lang="en-US" sz="2611">
                <a:solidFill>
                  <a:srgbClr val="121212"/>
                </a:solidFill>
                <a:latin typeface="Georgia Pro"/>
                <a:ea typeface="Georgia Pro"/>
                <a:cs typeface="Georgia Pro"/>
                <a:sym typeface="Georgia Pro"/>
              </a:rPr>
              <a:t> industries, roles, and question types</a:t>
            </a:r>
          </a:p>
        </p:txBody>
      </p:sp>
      <p:sp>
        <p:nvSpPr>
          <p:cNvPr id="55" name="TextBox 55"/>
          <p:cNvSpPr txBox="1"/>
          <p:nvPr/>
        </p:nvSpPr>
        <p:spPr>
          <a:xfrm>
            <a:off x="7323864" y="6207412"/>
            <a:ext cx="3877519" cy="540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39"/>
              </a:lnSpc>
            </a:pPr>
            <a:r>
              <a:rPr lang="en-US" sz="3099" b="1">
                <a:solidFill>
                  <a:srgbClr val="FFFBF5"/>
                </a:solidFill>
                <a:latin typeface="Georgia Pro Bold"/>
                <a:ea typeface="Georgia Pro Bold"/>
                <a:cs typeface="Georgia Pro Bold"/>
                <a:sym typeface="Georgia Pro Bold"/>
              </a:rPr>
              <a:t>Realistic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25400" y="1545856"/>
            <a:ext cx="6617914" cy="6541021"/>
            <a:chOff x="0" y="0"/>
            <a:chExt cx="887622" cy="87730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87622" cy="877309"/>
            </a:xfrm>
            <a:custGeom>
              <a:avLst/>
              <a:gdLst/>
              <a:ahLst/>
              <a:cxnLst/>
              <a:rect l="l" t="t" r="r" b="b"/>
              <a:pathLst>
                <a:path w="887622" h="877309">
                  <a:moveTo>
                    <a:pt x="80719" y="0"/>
                  </a:moveTo>
                  <a:lnTo>
                    <a:pt x="806903" y="0"/>
                  </a:lnTo>
                  <a:cubicBezTo>
                    <a:pt x="828311" y="0"/>
                    <a:pt x="848842" y="8504"/>
                    <a:pt x="863980" y="23642"/>
                  </a:cubicBezTo>
                  <a:cubicBezTo>
                    <a:pt x="879118" y="38780"/>
                    <a:pt x="887622" y="59311"/>
                    <a:pt x="887622" y="80719"/>
                  </a:cubicBezTo>
                  <a:lnTo>
                    <a:pt x="887622" y="796590"/>
                  </a:lnTo>
                  <a:cubicBezTo>
                    <a:pt x="887622" y="817998"/>
                    <a:pt x="879118" y="838529"/>
                    <a:pt x="863980" y="853667"/>
                  </a:cubicBezTo>
                  <a:cubicBezTo>
                    <a:pt x="848842" y="868804"/>
                    <a:pt x="828311" y="877309"/>
                    <a:pt x="806903" y="877309"/>
                  </a:cubicBezTo>
                  <a:lnTo>
                    <a:pt x="80719" y="877309"/>
                  </a:lnTo>
                  <a:cubicBezTo>
                    <a:pt x="59311" y="877309"/>
                    <a:pt x="38780" y="868804"/>
                    <a:pt x="23642" y="853667"/>
                  </a:cubicBezTo>
                  <a:cubicBezTo>
                    <a:pt x="8504" y="838529"/>
                    <a:pt x="0" y="817998"/>
                    <a:pt x="0" y="796590"/>
                  </a:cubicBezTo>
                  <a:lnTo>
                    <a:pt x="0" y="80719"/>
                  </a:lnTo>
                  <a:cubicBezTo>
                    <a:pt x="0" y="59311"/>
                    <a:pt x="8504" y="38780"/>
                    <a:pt x="23642" y="23642"/>
                  </a:cubicBezTo>
                  <a:cubicBezTo>
                    <a:pt x="38780" y="8504"/>
                    <a:pt x="59311" y="0"/>
                    <a:pt x="80719" y="0"/>
                  </a:cubicBezTo>
                  <a:close/>
                </a:path>
              </a:pathLst>
            </a:custGeom>
            <a:blipFill>
              <a:blip r:embed="rId2"/>
              <a:stretch>
                <a:fillRect l="-17947" r="-19686" b="-4090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8942745" y="1822081"/>
            <a:ext cx="8316555" cy="39784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256"/>
              </a:lnSpc>
            </a:pPr>
            <a:r>
              <a:rPr lang="en-US" sz="15256" b="1">
                <a:solidFill>
                  <a:srgbClr val="7E171A"/>
                </a:solidFill>
                <a:latin typeface="Georgia Pro Bold"/>
                <a:ea typeface="Georgia Pro Bold"/>
                <a:cs typeface="Georgia Pro Bold"/>
                <a:sym typeface="Georgia Pro Bold"/>
              </a:rPr>
              <a:t>Thank You!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8952027" y="5800517"/>
            <a:ext cx="7613140" cy="2119079"/>
            <a:chOff x="0" y="0"/>
            <a:chExt cx="2653818" cy="73867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653818" cy="738677"/>
            </a:xfrm>
            <a:custGeom>
              <a:avLst/>
              <a:gdLst/>
              <a:ahLst/>
              <a:cxnLst/>
              <a:rect l="l" t="t" r="r" b="b"/>
              <a:pathLst>
                <a:path w="2653818" h="738677">
                  <a:moveTo>
                    <a:pt x="101692" y="0"/>
                  </a:moveTo>
                  <a:lnTo>
                    <a:pt x="2552127" y="0"/>
                  </a:lnTo>
                  <a:cubicBezTo>
                    <a:pt x="2579097" y="0"/>
                    <a:pt x="2604963" y="10714"/>
                    <a:pt x="2624033" y="29785"/>
                  </a:cubicBezTo>
                  <a:cubicBezTo>
                    <a:pt x="2643104" y="48856"/>
                    <a:pt x="2653818" y="74721"/>
                    <a:pt x="2653818" y="101692"/>
                  </a:cubicBezTo>
                  <a:lnTo>
                    <a:pt x="2653818" y="636985"/>
                  </a:lnTo>
                  <a:cubicBezTo>
                    <a:pt x="2653818" y="663955"/>
                    <a:pt x="2643104" y="689821"/>
                    <a:pt x="2624033" y="708892"/>
                  </a:cubicBezTo>
                  <a:cubicBezTo>
                    <a:pt x="2604963" y="727963"/>
                    <a:pt x="2579097" y="738677"/>
                    <a:pt x="2552127" y="738677"/>
                  </a:cubicBezTo>
                  <a:lnTo>
                    <a:pt x="101692" y="738677"/>
                  </a:lnTo>
                  <a:cubicBezTo>
                    <a:pt x="74721" y="738677"/>
                    <a:pt x="48856" y="727963"/>
                    <a:pt x="29785" y="708892"/>
                  </a:cubicBezTo>
                  <a:cubicBezTo>
                    <a:pt x="10714" y="689821"/>
                    <a:pt x="0" y="663955"/>
                    <a:pt x="0" y="636985"/>
                  </a:cubicBezTo>
                  <a:lnTo>
                    <a:pt x="0" y="101692"/>
                  </a:lnTo>
                  <a:cubicBezTo>
                    <a:pt x="0" y="74721"/>
                    <a:pt x="10714" y="48856"/>
                    <a:pt x="29785" y="29785"/>
                  </a:cubicBezTo>
                  <a:cubicBezTo>
                    <a:pt x="48856" y="10714"/>
                    <a:pt x="74721" y="0"/>
                    <a:pt x="101692" y="0"/>
                  </a:cubicBezTo>
                  <a:close/>
                </a:path>
              </a:pathLst>
            </a:custGeom>
            <a:solidFill>
              <a:srgbClr val="F6EEE1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2653818" cy="7863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2758598" y="6004712"/>
            <a:ext cx="3214014" cy="1663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Claudia Lyu</a:t>
            </a:r>
          </a:p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Kaiwen Ma</a:t>
            </a:r>
          </a:p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Steven Lo</a:t>
            </a:r>
          </a:p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Kanishk Mahajan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908779" y="6004712"/>
            <a:ext cx="2331113" cy="2082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Roberto Monaco</a:t>
            </a:r>
          </a:p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Aaron Orellana</a:t>
            </a:r>
          </a:p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Rona Zhang</a:t>
            </a:r>
          </a:p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Le Luo</a:t>
            </a:r>
          </a:p>
          <a:p>
            <a:pPr algn="ctr">
              <a:lnSpc>
                <a:spcPts val="3359"/>
              </a:lnSpc>
              <a:spcBef>
                <a:spcPct val="0"/>
              </a:spcBef>
            </a:pPr>
            <a:endParaRPr lang="en-US" sz="2400">
              <a:solidFill>
                <a:srgbClr val="000000"/>
              </a:solidFill>
              <a:latin typeface="Georgia Pro"/>
              <a:ea typeface="Georgia Pro"/>
              <a:cs typeface="Georgia Pro"/>
              <a:sym typeface="Georgia Pro"/>
            </a:endParaRPr>
          </a:p>
        </p:txBody>
      </p:sp>
      <p:grpSp>
        <p:nvGrpSpPr>
          <p:cNvPr id="10" name="Group 10"/>
          <p:cNvGrpSpPr/>
          <p:nvPr/>
        </p:nvGrpSpPr>
        <p:grpSpPr>
          <a:xfrm>
            <a:off x="-921281" y="9757727"/>
            <a:ext cx="14728666" cy="1781674"/>
            <a:chOff x="0" y="0"/>
            <a:chExt cx="5134176" cy="62106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5134176" cy="621063"/>
            </a:xfrm>
            <a:custGeom>
              <a:avLst/>
              <a:gdLst/>
              <a:ahLst/>
              <a:cxnLst/>
              <a:rect l="l" t="t" r="r" b="b"/>
              <a:pathLst>
                <a:path w="5134176" h="621063">
                  <a:moveTo>
                    <a:pt x="0" y="0"/>
                  </a:moveTo>
                  <a:lnTo>
                    <a:pt x="5134176" y="0"/>
                  </a:lnTo>
                  <a:lnTo>
                    <a:pt x="5134176" y="621063"/>
                  </a:lnTo>
                  <a:lnTo>
                    <a:pt x="0" y="621063"/>
                  </a:lnTo>
                  <a:close/>
                </a:path>
              </a:pathLst>
            </a:custGeom>
            <a:solidFill>
              <a:srgbClr val="FBB03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47625"/>
              <a:ext cx="5134176" cy="6686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9706812" y="9757727"/>
            <a:ext cx="11342486" cy="1426353"/>
            <a:chOff x="0" y="0"/>
            <a:chExt cx="3787668" cy="476311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3787668" cy="476311"/>
            </a:xfrm>
            <a:custGeom>
              <a:avLst/>
              <a:gdLst/>
              <a:ahLst/>
              <a:cxnLst/>
              <a:rect l="l" t="t" r="r" b="b"/>
              <a:pathLst>
                <a:path w="3787668" h="476311">
                  <a:moveTo>
                    <a:pt x="68256" y="0"/>
                  </a:moveTo>
                  <a:lnTo>
                    <a:pt x="3719412" y="0"/>
                  </a:lnTo>
                  <a:cubicBezTo>
                    <a:pt x="3737515" y="0"/>
                    <a:pt x="3754876" y="7191"/>
                    <a:pt x="3767676" y="19992"/>
                  </a:cubicBezTo>
                  <a:cubicBezTo>
                    <a:pt x="3780477" y="32792"/>
                    <a:pt x="3787668" y="50153"/>
                    <a:pt x="3787668" y="68256"/>
                  </a:cubicBezTo>
                  <a:lnTo>
                    <a:pt x="3787668" y="408055"/>
                  </a:lnTo>
                  <a:cubicBezTo>
                    <a:pt x="3787668" y="426158"/>
                    <a:pt x="3780477" y="443519"/>
                    <a:pt x="3767676" y="456319"/>
                  </a:cubicBezTo>
                  <a:cubicBezTo>
                    <a:pt x="3754876" y="469120"/>
                    <a:pt x="3737515" y="476311"/>
                    <a:pt x="3719412" y="476311"/>
                  </a:cubicBezTo>
                  <a:lnTo>
                    <a:pt x="68256" y="476311"/>
                  </a:lnTo>
                  <a:cubicBezTo>
                    <a:pt x="30559" y="476311"/>
                    <a:pt x="0" y="445752"/>
                    <a:pt x="0" y="408055"/>
                  </a:cubicBezTo>
                  <a:lnTo>
                    <a:pt x="0" y="68256"/>
                  </a:lnTo>
                  <a:cubicBezTo>
                    <a:pt x="0" y="50153"/>
                    <a:pt x="7191" y="32792"/>
                    <a:pt x="19992" y="19992"/>
                  </a:cubicBezTo>
                  <a:cubicBezTo>
                    <a:pt x="32792" y="7191"/>
                    <a:pt x="50153" y="0"/>
                    <a:pt x="68256" y="0"/>
                  </a:cubicBezTo>
                  <a:close/>
                </a:path>
              </a:pathLst>
            </a:custGeom>
            <a:solidFill>
              <a:srgbClr val="7E171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47625"/>
              <a:ext cx="3787668" cy="5239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3807385" y="105915"/>
            <a:ext cx="8092037" cy="922785"/>
            <a:chOff x="0" y="0"/>
            <a:chExt cx="2702225" cy="308151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2702225" cy="308151"/>
            </a:xfrm>
            <a:custGeom>
              <a:avLst/>
              <a:gdLst/>
              <a:ahLst/>
              <a:cxnLst/>
              <a:rect l="l" t="t" r="r" b="b"/>
              <a:pathLst>
                <a:path w="2702225" h="308151">
                  <a:moveTo>
                    <a:pt x="95673" y="0"/>
                  </a:moveTo>
                  <a:lnTo>
                    <a:pt x="2606552" y="0"/>
                  </a:lnTo>
                  <a:cubicBezTo>
                    <a:pt x="2631926" y="0"/>
                    <a:pt x="2656261" y="10080"/>
                    <a:pt x="2674203" y="28022"/>
                  </a:cubicBezTo>
                  <a:cubicBezTo>
                    <a:pt x="2692145" y="45964"/>
                    <a:pt x="2702225" y="70299"/>
                    <a:pt x="2702225" y="95673"/>
                  </a:cubicBezTo>
                  <a:lnTo>
                    <a:pt x="2702225" y="212478"/>
                  </a:lnTo>
                  <a:cubicBezTo>
                    <a:pt x="2702225" y="265317"/>
                    <a:pt x="2659391" y="308151"/>
                    <a:pt x="2606552" y="308151"/>
                  </a:cubicBezTo>
                  <a:lnTo>
                    <a:pt x="95673" y="308151"/>
                  </a:lnTo>
                  <a:cubicBezTo>
                    <a:pt x="42834" y="308151"/>
                    <a:pt x="0" y="265317"/>
                    <a:pt x="0" y="212478"/>
                  </a:cubicBezTo>
                  <a:lnTo>
                    <a:pt x="0" y="95673"/>
                  </a:lnTo>
                  <a:cubicBezTo>
                    <a:pt x="0" y="42834"/>
                    <a:pt x="42834" y="0"/>
                    <a:pt x="95673" y="0"/>
                  </a:cubicBezTo>
                  <a:close/>
                </a:path>
              </a:pathLst>
            </a:custGeom>
            <a:solidFill>
              <a:srgbClr val="FBB03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47625"/>
              <a:ext cx="2702225" cy="3557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0997083" y="-503717"/>
            <a:ext cx="11342486" cy="1007434"/>
            <a:chOff x="0" y="0"/>
            <a:chExt cx="3787668" cy="336419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3787668" cy="336419"/>
            </a:xfrm>
            <a:custGeom>
              <a:avLst/>
              <a:gdLst/>
              <a:ahLst/>
              <a:cxnLst/>
              <a:rect l="l" t="t" r="r" b="b"/>
              <a:pathLst>
                <a:path w="3787668" h="336419">
                  <a:moveTo>
                    <a:pt x="68256" y="0"/>
                  </a:moveTo>
                  <a:lnTo>
                    <a:pt x="3719412" y="0"/>
                  </a:lnTo>
                  <a:cubicBezTo>
                    <a:pt x="3737515" y="0"/>
                    <a:pt x="3754876" y="7191"/>
                    <a:pt x="3767676" y="19992"/>
                  </a:cubicBezTo>
                  <a:cubicBezTo>
                    <a:pt x="3780477" y="32792"/>
                    <a:pt x="3787668" y="50153"/>
                    <a:pt x="3787668" y="68256"/>
                  </a:cubicBezTo>
                  <a:lnTo>
                    <a:pt x="3787668" y="268163"/>
                  </a:lnTo>
                  <a:cubicBezTo>
                    <a:pt x="3787668" y="305860"/>
                    <a:pt x="3757109" y="336419"/>
                    <a:pt x="3719412" y="336419"/>
                  </a:cubicBezTo>
                  <a:lnTo>
                    <a:pt x="68256" y="336419"/>
                  </a:lnTo>
                  <a:cubicBezTo>
                    <a:pt x="50153" y="336419"/>
                    <a:pt x="32792" y="329228"/>
                    <a:pt x="19992" y="316427"/>
                  </a:cubicBezTo>
                  <a:cubicBezTo>
                    <a:pt x="7191" y="303627"/>
                    <a:pt x="0" y="286266"/>
                    <a:pt x="0" y="268163"/>
                  </a:cubicBezTo>
                  <a:lnTo>
                    <a:pt x="0" y="68256"/>
                  </a:lnTo>
                  <a:cubicBezTo>
                    <a:pt x="0" y="50153"/>
                    <a:pt x="7191" y="32792"/>
                    <a:pt x="19992" y="19992"/>
                  </a:cubicBezTo>
                  <a:cubicBezTo>
                    <a:pt x="32792" y="7191"/>
                    <a:pt x="50153" y="0"/>
                    <a:pt x="68256" y="0"/>
                  </a:cubicBezTo>
                  <a:close/>
                </a:path>
              </a:pathLst>
            </a:custGeom>
            <a:solidFill>
              <a:srgbClr val="7E171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47625"/>
              <a:ext cx="3787668" cy="3840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499084" y="2653452"/>
            <a:ext cx="5173278" cy="2490048"/>
            <a:chOff x="0" y="0"/>
            <a:chExt cx="2153198" cy="103639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53198" cy="1036396"/>
            </a:xfrm>
            <a:custGeom>
              <a:avLst/>
              <a:gdLst/>
              <a:ahLst/>
              <a:cxnLst/>
              <a:rect l="l" t="t" r="r" b="b"/>
              <a:pathLst>
                <a:path w="2153198" h="1036396">
                  <a:moveTo>
                    <a:pt x="74826" y="0"/>
                  </a:moveTo>
                  <a:lnTo>
                    <a:pt x="2078372" y="0"/>
                  </a:lnTo>
                  <a:cubicBezTo>
                    <a:pt x="2098217" y="0"/>
                    <a:pt x="2117249" y="7883"/>
                    <a:pt x="2131282" y="21916"/>
                  </a:cubicBezTo>
                  <a:cubicBezTo>
                    <a:pt x="2145314" y="35949"/>
                    <a:pt x="2153198" y="54981"/>
                    <a:pt x="2153198" y="74826"/>
                  </a:cubicBezTo>
                  <a:lnTo>
                    <a:pt x="2153198" y="961570"/>
                  </a:lnTo>
                  <a:cubicBezTo>
                    <a:pt x="2153198" y="981415"/>
                    <a:pt x="2145314" y="1000448"/>
                    <a:pt x="2131282" y="1014480"/>
                  </a:cubicBezTo>
                  <a:cubicBezTo>
                    <a:pt x="2117249" y="1028513"/>
                    <a:pt x="2098217" y="1036396"/>
                    <a:pt x="2078372" y="1036396"/>
                  </a:cubicBezTo>
                  <a:lnTo>
                    <a:pt x="74826" y="1036396"/>
                  </a:lnTo>
                  <a:cubicBezTo>
                    <a:pt x="54981" y="1036396"/>
                    <a:pt x="35949" y="1028513"/>
                    <a:pt x="21916" y="1014480"/>
                  </a:cubicBezTo>
                  <a:cubicBezTo>
                    <a:pt x="7883" y="1000448"/>
                    <a:pt x="0" y="981415"/>
                    <a:pt x="0" y="961570"/>
                  </a:cubicBezTo>
                  <a:lnTo>
                    <a:pt x="0" y="74826"/>
                  </a:lnTo>
                  <a:cubicBezTo>
                    <a:pt x="0" y="54981"/>
                    <a:pt x="7883" y="35949"/>
                    <a:pt x="21916" y="21916"/>
                  </a:cubicBezTo>
                  <a:cubicBezTo>
                    <a:pt x="35949" y="7883"/>
                    <a:pt x="54981" y="0"/>
                    <a:pt x="74826" y="0"/>
                  </a:cubicBezTo>
                  <a:close/>
                </a:path>
              </a:pathLst>
            </a:custGeom>
            <a:solidFill>
              <a:srgbClr val="F6EEE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66675"/>
              <a:ext cx="2153198" cy="11030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3780"/>
                </a:lnSpc>
              </a:pPr>
              <a:endParaRPr/>
            </a:p>
            <a:p>
              <a:pPr algn="l">
                <a:lnSpc>
                  <a:spcPts val="378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4254421" y="1824790"/>
            <a:ext cx="3736267" cy="1036469"/>
            <a:chOff x="0" y="0"/>
            <a:chExt cx="1555092" cy="43139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555092" cy="431394"/>
            </a:xfrm>
            <a:custGeom>
              <a:avLst/>
              <a:gdLst/>
              <a:ahLst/>
              <a:cxnLst/>
              <a:rect l="l" t="t" r="r" b="b"/>
              <a:pathLst>
                <a:path w="1555092" h="431394">
                  <a:moveTo>
                    <a:pt x="103605" y="0"/>
                  </a:moveTo>
                  <a:lnTo>
                    <a:pt x="1451487" y="0"/>
                  </a:lnTo>
                  <a:cubicBezTo>
                    <a:pt x="1508706" y="0"/>
                    <a:pt x="1555092" y="46386"/>
                    <a:pt x="1555092" y="103605"/>
                  </a:cubicBezTo>
                  <a:lnTo>
                    <a:pt x="1555092" y="327789"/>
                  </a:lnTo>
                  <a:cubicBezTo>
                    <a:pt x="1555092" y="355267"/>
                    <a:pt x="1544176" y="381619"/>
                    <a:pt x="1524746" y="401049"/>
                  </a:cubicBezTo>
                  <a:cubicBezTo>
                    <a:pt x="1505317" y="420479"/>
                    <a:pt x="1478964" y="431394"/>
                    <a:pt x="1451487" y="431394"/>
                  </a:cubicBezTo>
                  <a:lnTo>
                    <a:pt x="103605" y="431394"/>
                  </a:lnTo>
                  <a:cubicBezTo>
                    <a:pt x="76127" y="431394"/>
                    <a:pt x="49775" y="420479"/>
                    <a:pt x="30345" y="401049"/>
                  </a:cubicBezTo>
                  <a:cubicBezTo>
                    <a:pt x="10915" y="381619"/>
                    <a:pt x="0" y="355267"/>
                    <a:pt x="0" y="327789"/>
                  </a:cubicBezTo>
                  <a:lnTo>
                    <a:pt x="0" y="103605"/>
                  </a:lnTo>
                  <a:cubicBezTo>
                    <a:pt x="0" y="76127"/>
                    <a:pt x="10915" y="49775"/>
                    <a:pt x="30345" y="30345"/>
                  </a:cubicBezTo>
                  <a:cubicBezTo>
                    <a:pt x="49775" y="10915"/>
                    <a:pt x="76127" y="0"/>
                    <a:pt x="103605" y="0"/>
                  </a:cubicBezTo>
                  <a:close/>
                </a:path>
              </a:pathLst>
            </a:custGeom>
            <a:solidFill>
              <a:srgbClr val="7E171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66675"/>
              <a:ext cx="1555092" cy="4980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3780"/>
                </a:lnSpc>
              </a:pPr>
              <a:endParaRPr/>
            </a:p>
            <a:p>
              <a:pPr algn="l">
                <a:lnSpc>
                  <a:spcPts val="378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5128930" y="6067425"/>
            <a:ext cx="7652277" cy="1718042"/>
            <a:chOff x="0" y="0"/>
            <a:chExt cx="4677722" cy="105021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677722" cy="1050214"/>
            </a:xfrm>
            <a:custGeom>
              <a:avLst/>
              <a:gdLst/>
              <a:ahLst/>
              <a:cxnLst/>
              <a:rect l="l" t="t" r="r" b="b"/>
              <a:pathLst>
                <a:path w="4677722" h="1050214">
                  <a:moveTo>
                    <a:pt x="50586" y="0"/>
                  </a:moveTo>
                  <a:lnTo>
                    <a:pt x="4627137" y="0"/>
                  </a:lnTo>
                  <a:cubicBezTo>
                    <a:pt x="4655074" y="0"/>
                    <a:pt x="4677722" y="22648"/>
                    <a:pt x="4677722" y="50586"/>
                  </a:cubicBezTo>
                  <a:lnTo>
                    <a:pt x="4677722" y="999628"/>
                  </a:lnTo>
                  <a:cubicBezTo>
                    <a:pt x="4677722" y="1013044"/>
                    <a:pt x="4672393" y="1025911"/>
                    <a:pt x="4662906" y="1035397"/>
                  </a:cubicBezTo>
                  <a:cubicBezTo>
                    <a:pt x="4653419" y="1044884"/>
                    <a:pt x="4640553" y="1050214"/>
                    <a:pt x="4627137" y="1050214"/>
                  </a:cubicBezTo>
                  <a:lnTo>
                    <a:pt x="50586" y="1050214"/>
                  </a:lnTo>
                  <a:cubicBezTo>
                    <a:pt x="22648" y="1050214"/>
                    <a:pt x="0" y="1027565"/>
                    <a:pt x="0" y="999628"/>
                  </a:cubicBezTo>
                  <a:lnTo>
                    <a:pt x="0" y="50586"/>
                  </a:lnTo>
                  <a:cubicBezTo>
                    <a:pt x="0" y="22648"/>
                    <a:pt x="22648" y="0"/>
                    <a:pt x="50586" y="0"/>
                  </a:cubicBezTo>
                  <a:close/>
                </a:path>
              </a:pathLst>
            </a:custGeom>
            <a:solidFill>
              <a:srgbClr val="F6EEE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66675"/>
              <a:ext cx="4677722" cy="11168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3780"/>
                </a:lnSpc>
              </a:pPr>
              <a:endParaRPr/>
            </a:p>
            <a:p>
              <a:pPr algn="l">
                <a:lnSpc>
                  <a:spcPts val="378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360544" y="2695310"/>
            <a:ext cx="5173278" cy="2490048"/>
            <a:chOff x="0" y="0"/>
            <a:chExt cx="2153198" cy="1036396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153198" cy="1036396"/>
            </a:xfrm>
            <a:custGeom>
              <a:avLst/>
              <a:gdLst/>
              <a:ahLst/>
              <a:cxnLst/>
              <a:rect l="l" t="t" r="r" b="b"/>
              <a:pathLst>
                <a:path w="2153198" h="1036396">
                  <a:moveTo>
                    <a:pt x="74826" y="0"/>
                  </a:moveTo>
                  <a:lnTo>
                    <a:pt x="2078372" y="0"/>
                  </a:lnTo>
                  <a:cubicBezTo>
                    <a:pt x="2098217" y="0"/>
                    <a:pt x="2117249" y="7883"/>
                    <a:pt x="2131282" y="21916"/>
                  </a:cubicBezTo>
                  <a:cubicBezTo>
                    <a:pt x="2145314" y="35949"/>
                    <a:pt x="2153198" y="54981"/>
                    <a:pt x="2153198" y="74826"/>
                  </a:cubicBezTo>
                  <a:lnTo>
                    <a:pt x="2153198" y="961570"/>
                  </a:lnTo>
                  <a:cubicBezTo>
                    <a:pt x="2153198" y="981415"/>
                    <a:pt x="2145314" y="1000448"/>
                    <a:pt x="2131282" y="1014480"/>
                  </a:cubicBezTo>
                  <a:cubicBezTo>
                    <a:pt x="2117249" y="1028513"/>
                    <a:pt x="2098217" y="1036396"/>
                    <a:pt x="2078372" y="1036396"/>
                  </a:cubicBezTo>
                  <a:lnTo>
                    <a:pt x="74826" y="1036396"/>
                  </a:lnTo>
                  <a:cubicBezTo>
                    <a:pt x="54981" y="1036396"/>
                    <a:pt x="35949" y="1028513"/>
                    <a:pt x="21916" y="1014480"/>
                  </a:cubicBezTo>
                  <a:cubicBezTo>
                    <a:pt x="7883" y="1000448"/>
                    <a:pt x="0" y="981415"/>
                    <a:pt x="0" y="961570"/>
                  </a:cubicBezTo>
                  <a:lnTo>
                    <a:pt x="0" y="74826"/>
                  </a:lnTo>
                  <a:cubicBezTo>
                    <a:pt x="0" y="54981"/>
                    <a:pt x="7883" y="35949"/>
                    <a:pt x="21916" y="21916"/>
                  </a:cubicBezTo>
                  <a:cubicBezTo>
                    <a:pt x="35949" y="7883"/>
                    <a:pt x="54981" y="0"/>
                    <a:pt x="74826" y="0"/>
                  </a:cubicBezTo>
                  <a:close/>
                </a:path>
              </a:pathLst>
            </a:custGeom>
            <a:solidFill>
              <a:srgbClr val="F6EEE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66675"/>
              <a:ext cx="2153198" cy="11030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3780"/>
                </a:lnSpc>
              </a:pPr>
              <a:endParaRPr/>
            </a:p>
            <a:p>
              <a:pPr algn="l">
                <a:lnSpc>
                  <a:spcPts val="3780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0079049" y="1824790"/>
            <a:ext cx="3736267" cy="1036469"/>
            <a:chOff x="0" y="0"/>
            <a:chExt cx="1555092" cy="431394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555092" cy="431394"/>
            </a:xfrm>
            <a:custGeom>
              <a:avLst/>
              <a:gdLst/>
              <a:ahLst/>
              <a:cxnLst/>
              <a:rect l="l" t="t" r="r" b="b"/>
              <a:pathLst>
                <a:path w="1555092" h="431394">
                  <a:moveTo>
                    <a:pt x="103605" y="0"/>
                  </a:moveTo>
                  <a:lnTo>
                    <a:pt x="1451487" y="0"/>
                  </a:lnTo>
                  <a:cubicBezTo>
                    <a:pt x="1508706" y="0"/>
                    <a:pt x="1555092" y="46386"/>
                    <a:pt x="1555092" y="103605"/>
                  </a:cubicBezTo>
                  <a:lnTo>
                    <a:pt x="1555092" y="327789"/>
                  </a:lnTo>
                  <a:cubicBezTo>
                    <a:pt x="1555092" y="355267"/>
                    <a:pt x="1544176" y="381619"/>
                    <a:pt x="1524746" y="401049"/>
                  </a:cubicBezTo>
                  <a:cubicBezTo>
                    <a:pt x="1505317" y="420479"/>
                    <a:pt x="1478964" y="431394"/>
                    <a:pt x="1451487" y="431394"/>
                  </a:cubicBezTo>
                  <a:lnTo>
                    <a:pt x="103605" y="431394"/>
                  </a:lnTo>
                  <a:cubicBezTo>
                    <a:pt x="76127" y="431394"/>
                    <a:pt x="49775" y="420479"/>
                    <a:pt x="30345" y="401049"/>
                  </a:cubicBezTo>
                  <a:cubicBezTo>
                    <a:pt x="10915" y="381619"/>
                    <a:pt x="0" y="355267"/>
                    <a:pt x="0" y="327789"/>
                  </a:cubicBezTo>
                  <a:lnTo>
                    <a:pt x="0" y="103605"/>
                  </a:lnTo>
                  <a:cubicBezTo>
                    <a:pt x="0" y="76127"/>
                    <a:pt x="10915" y="49775"/>
                    <a:pt x="30345" y="30345"/>
                  </a:cubicBezTo>
                  <a:cubicBezTo>
                    <a:pt x="49775" y="10915"/>
                    <a:pt x="76127" y="0"/>
                    <a:pt x="103605" y="0"/>
                  </a:cubicBezTo>
                  <a:close/>
                </a:path>
              </a:pathLst>
            </a:custGeom>
            <a:solidFill>
              <a:srgbClr val="7E171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66675"/>
              <a:ext cx="1555092" cy="4980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3780"/>
                </a:lnSpc>
              </a:pPr>
              <a:endParaRPr/>
            </a:p>
            <a:p>
              <a:pPr algn="l">
                <a:lnSpc>
                  <a:spcPts val="3780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5290784" y="6068193"/>
            <a:ext cx="7221738" cy="1517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endParaRPr/>
          </a:p>
          <a:p>
            <a:pPr algn="ctr">
              <a:lnSpc>
                <a:spcPts val="1679"/>
              </a:lnSpc>
            </a:pPr>
            <a:r>
              <a:rPr lang="en-US" sz="1199" b="1">
                <a:solidFill>
                  <a:srgbClr val="000000"/>
                </a:solidFill>
                <a:latin typeface="Georgia Pro Bold"/>
                <a:ea typeface="Georgia Pro Bold"/>
                <a:cs typeface="Georgia Pro Bold"/>
                <a:sym typeface="Georgia Pro Bold"/>
              </a:rPr>
              <a:t>   </a:t>
            </a:r>
          </a:p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000000"/>
                </a:solidFill>
                <a:latin typeface="Georgia Pro Bold"/>
                <a:ea typeface="Georgia Pro Bold"/>
                <a:cs typeface="Georgia Pro Bold"/>
                <a:sym typeface="Georgia Pro Bold"/>
              </a:rPr>
              <a:t>On demand</a:t>
            </a:r>
            <a:r>
              <a:rPr lang="en-US" sz="2499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, and </a:t>
            </a:r>
            <a:r>
              <a:rPr lang="en-US" sz="2499" b="1">
                <a:solidFill>
                  <a:srgbClr val="000000"/>
                </a:solidFill>
                <a:latin typeface="Georgia Pro Bold"/>
                <a:ea typeface="Georgia Pro Bold"/>
                <a:cs typeface="Georgia Pro Bold"/>
                <a:sym typeface="Georgia Pro Bold"/>
              </a:rPr>
              <a:t>Tailored</a:t>
            </a:r>
            <a:r>
              <a:rPr lang="en-US" sz="2499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 Interview Preparation for USC MSBA Students and Career Advisors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-921281" y="9943243"/>
            <a:ext cx="14728666" cy="1781674"/>
            <a:chOff x="0" y="0"/>
            <a:chExt cx="5134176" cy="621063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5134176" cy="621063"/>
            </a:xfrm>
            <a:custGeom>
              <a:avLst/>
              <a:gdLst/>
              <a:ahLst/>
              <a:cxnLst/>
              <a:rect l="l" t="t" r="r" b="b"/>
              <a:pathLst>
                <a:path w="5134176" h="621063">
                  <a:moveTo>
                    <a:pt x="0" y="0"/>
                  </a:moveTo>
                  <a:lnTo>
                    <a:pt x="5134176" y="0"/>
                  </a:lnTo>
                  <a:lnTo>
                    <a:pt x="5134176" y="621063"/>
                  </a:lnTo>
                  <a:lnTo>
                    <a:pt x="0" y="621063"/>
                  </a:lnTo>
                  <a:close/>
                </a:path>
              </a:pathLst>
            </a:custGeom>
            <a:solidFill>
              <a:srgbClr val="FBB03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47625"/>
              <a:ext cx="5134176" cy="6686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9706812" y="9943243"/>
            <a:ext cx="11342486" cy="1426353"/>
            <a:chOff x="0" y="0"/>
            <a:chExt cx="3787668" cy="476311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3787668" cy="476311"/>
            </a:xfrm>
            <a:custGeom>
              <a:avLst/>
              <a:gdLst/>
              <a:ahLst/>
              <a:cxnLst/>
              <a:rect l="l" t="t" r="r" b="b"/>
              <a:pathLst>
                <a:path w="3787668" h="476311">
                  <a:moveTo>
                    <a:pt x="68256" y="0"/>
                  </a:moveTo>
                  <a:lnTo>
                    <a:pt x="3719412" y="0"/>
                  </a:lnTo>
                  <a:cubicBezTo>
                    <a:pt x="3737515" y="0"/>
                    <a:pt x="3754876" y="7191"/>
                    <a:pt x="3767676" y="19992"/>
                  </a:cubicBezTo>
                  <a:cubicBezTo>
                    <a:pt x="3780477" y="32792"/>
                    <a:pt x="3787668" y="50153"/>
                    <a:pt x="3787668" y="68256"/>
                  </a:cubicBezTo>
                  <a:lnTo>
                    <a:pt x="3787668" y="408055"/>
                  </a:lnTo>
                  <a:cubicBezTo>
                    <a:pt x="3787668" y="426158"/>
                    <a:pt x="3780477" y="443519"/>
                    <a:pt x="3767676" y="456319"/>
                  </a:cubicBezTo>
                  <a:cubicBezTo>
                    <a:pt x="3754876" y="469120"/>
                    <a:pt x="3737515" y="476311"/>
                    <a:pt x="3719412" y="476311"/>
                  </a:cubicBezTo>
                  <a:lnTo>
                    <a:pt x="68256" y="476311"/>
                  </a:lnTo>
                  <a:cubicBezTo>
                    <a:pt x="30559" y="476311"/>
                    <a:pt x="0" y="445752"/>
                    <a:pt x="0" y="408055"/>
                  </a:cubicBezTo>
                  <a:lnTo>
                    <a:pt x="0" y="68256"/>
                  </a:lnTo>
                  <a:cubicBezTo>
                    <a:pt x="0" y="50153"/>
                    <a:pt x="7191" y="32792"/>
                    <a:pt x="19992" y="19992"/>
                  </a:cubicBezTo>
                  <a:cubicBezTo>
                    <a:pt x="32792" y="7191"/>
                    <a:pt x="50153" y="0"/>
                    <a:pt x="68256" y="0"/>
                  </a:cubicBezTo>
                  <a:close/>
                </a:path>
              </a:pathLst>
            </a:custGeom>
            <a:solidFill>
              <a:srgbClr val="7E171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47625"/>
              <a:ext cx="3787668" cy="5239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-849963" y="9791700"/>
            <a:ext cx="14728666" cy="1781674"/>
            <a:chOff x="0" y="0"/>
            <a:chExt cx="5134176" cy="621063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5134176" cy="621063"/>
            </a:xfrm>
            <a:custGeom>
              <a:avLst/>
              <a:gdLst/>
              <a:ahLst/>
              <a:cxnLst/>
              <a:rect l="l" t="t" r="r" b="b"/>
              <a:pathLst>
                <a:path w="5134176" h="621063">
                  <a:moveTo>
                    <a:pt x="0" y="0"/>
                  </a:moveTo>
                  <a:lnTo>
                    <a:pt x="5134176" y="0"/>
                  </a:lnTo>
                  <a:lnTo>
                    <a:pt x="5134176" y="621063"/>
                  </a:lnTo>
                  <a:lnTo>
                    <a:pt x="0" y="621063"/>
                  </a:lnTo>
                  <a:close/>
                </a:path>
              </a:pathLst>
            </a:custGeom>
            <a:solidFill>
              <a:srgbClr val="FBB03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-47625"/>
              <a:ext cx="5134176" cy="6686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9778130" y="9791700"/>
            <a:ext cx="11342486" cy="1426353"/>
            <a:chOff x="0" y="0"/>
            <a:chExt cx="3787668" cy="476311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3787668" cy="476311"/>
            </a:xfrm>
            <a:custGeom>
              <a:avLst/>
              <a:gdLst/>
              <a:ahLst/>
              <a:cxnLst/>
              <a:rect l="l" t="t" r="r" b="b"/>
              <a:pathLst>
                <a:path w="3787668" h="476311">
                  <a:moveTo>
                    <a:pt x="68256" y="0"/>
                  </a:moveTo>
                  <a:lnTo>
                    <a:pt x="3719412" y="0"/>
                  </a:lnTo>
                  <a:cubicBezTo>
                    <a:pt x="3737515" y="0"/>
                    <a:pt x="3754876" y="7191"/>
                    <a:pt x="3767676" y="19992"/>
                  </a:cubicBezTo>
                  <a:cubicBezTo>
                    <a:pt x="3780477" y="32792"/>
                    <a:pt x="3787668" y="50153"/>
                    <a:pt x="3787668" y="68256"/>
                  </a:cubicBezTo>
                  <a:lnTo>
                    <a:pt x="3787668" y="408055"/>
                  </a:lnTo>
                  <a:cubicBezTo>
                    <a:pt x="3787668" y="426158"/>
                    <a:pt x="3780477" y="443519"/>
                    <a:pt x="3767676" y="456319"/>
                  </a:cubicBezTo>
                  <a:cubicBezTo>
                    <a:pt x="3754876" y="469120"/>
                    <a:pt x="3737515" y="476311"/>
                    <a:pt x="3719412" y="476311"/>
                  </a:cubicBezTo>
                  <a:lnTo>
                    <a:pt x="68256" y="476311"/>
                  </a:lnTo>
                  <a:cubicBezTo>
                    <a:pt x="30559" y="476311"/>
                    <a:pt x="0" y="445752"/>
                    <a:pt x="0" y="408055"/>
                  </a:cubicBezTo>
                  <a:lnTo>
                    <a:pt x="0" y="68256"/>
                  </a:lnTo>
                  <a:cubicBezTo>
                    <a:pt x="0" y="50153"/>
                    <a:pt x="7191" y="32792"/>
                    <a:pt x="19992" y="19992"/>
                  </a:cubicBezTo>
                  <a:cubicBezTo>
                    <a:pt x="32792" y="7191"/>
                    <a:pt x="50153" y="0"/>
                    <a:pt x="68256" y="0"/>
                  </a:cubicBezTo>
                  <a:close/>
                </a:path>
              </a:pathLst>
            </a:custGeom>
            <a:solidFill>
              <a:srgbClr val="7E171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-47625"/>
              <a:ext cx="3787668" cy="5239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-921281" y="9757727"/>
            <a:ext cx="14728666" cy="1781674"/>
            <a:chOff x="0" y="0"/>
            <a:chExt cx="5134176" cy="621063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5134176" cy="621063"/>
            </a:xfrm>
            <a:custGeom>
              <a:avLst/>
              <a:gdLst/>
              <a:ahLst/>
              <a:cxnLst/>
              <a:rect l="l" t="t" r="r" b="b"/>
              <a:pathLst>
                <a:path w="5134176" h="621063">
                  <a:moveTo>
                    <a:pt x="0" y="0"/>
                  </a:moveTo>
                  <a:lnTo>
                    <a:pt x="5134176" y="0"/>
                  </a:lnTo>
                  <a:lnTo>
                    <a:pt x="5134176" y="621063"/>
                  </a:lnTo>
                  <a:lnTo>
                    <a:pt x="0" y="621063"/>
                  </a:lnTo>
                  <a:close/>
                </a:path>
              </a:pathLst>
            </a:custGeom>
            <a:solidFill>
              <a:srgbClr val="FBB03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0" y="-47625"/>
              <a:ext cx="5134176" cy="6686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9706812" y="9757727"/>
            <a:ext cx="11342486" cy="1426353"/>
            <a:chOff x="0" y="0"/>
            <a:chExt cx="3787668" cy="476311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3787668" cy="476311"/>
            </a:xfrm>
            <a:custGeom>
              <a:avLst/>
              <a:gdLst/>
              <a:ahLst/>
              <a:cxnLst/>
              <a:rect l="l" t="t" r="r" b="b"/>
              <a:pathLst>
                <a:path w="3787668" h="476311">
                  <a:moveTo>
                    <a:pt x="68256" y="0"/>
                  </a:moveTo>
                  <a:lnTo>
                    <a:pt x="3719412" y="0"/>
                  </a:lnTo>
                  <a:cubicBezTo>
                    <a:pt x="3737515" y="0"/>
                    <a:pt x="3754876" y="7191"/>
                    <a:pt x="3767676" y="19992"/>
                  </a:cubicBezTo>
                  <a:cubicBezTo>
                    <a:pt x="3780477" y="32792"/>
                    <a:pt x="3787668" y="50153"/>
                    <a:pt x="3787668" y="68256"/>
                  </a:cubicBezTo>
                  <a:lnTo>
                    <a:pt x="3787668" y="408055"/>
                  </a:lnTo>
                  <a:cubicBezTo>
                    <a:pt x="3787668" y="426158"/>
                    <a:pt x="3780477" y="443519"/>
                    <a:pt x="3767676" y="456319"/>
                  </a:cubicBezTo>
                  <a:cubicBezTo>
                    <a:pt x="3754876" y="469120"/>
                    <a:pt x="3737515" y="476311"/>
                    <a:pt x="3719412" y="476311"/>
                  </a:cubicBezTo>
                  <a:lnTo>
                    <a:pt x="68256" y="476311"/>
                  </a:lnTo>
                  <a:cubicBezTo>
                    <a:pt x="30559" y="476311"/>
                    <a:pt x="0" y="445752"/>
                    <a:pt x="0" y="408055"/>
                  </a:cubicBezTo>
                  <a:lnTo>
                    <a:pt x="0" y="68256"/>
                  </a:lnTo>
                  <a:cubicBezTo>
                    <a:pt x="0" y="50153"/>
                    <a:pt x="7191" y="32792"/>
                    <a:pt x="19992" y="19992"/>
                  </a:cubicBezTo>
                  <a:cubicBezTo>
                    <a:pt x="32792" y="7191"/>
                    <a:pt x="50153" y="0"/>
                    <a:pt x="68256" y="0"/>
                  </a:cubicBezTo>
                  <a:close/>
                </a:path>
              </a:pathLst>
            </a:custGeom>
            <a:solidFill>
              <a:srgbClr val="7E171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0" y="-47625"/>
              <a:ext cx="3787668" cy="5239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690579" y="8164314"/>
            <a:ext cx="7905031" cy="1036469"/>
            <a:chOff x="0" y="0"/>
            <a:chExt cx="4832227" cy="633578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4832227" cy="633578"/>
            </a:xfrm>
            <a:custGeom>
              <a:avLst/>
              <a:gdLst/>
              <a:ahLst/>
              <a:cxnLst/>
              <a:rect l="l" t="t" r="r" b="b"/>
              <a:pathLst>
                <a:path w="4832227" h="633578">
                  <a:moveTo>
                    <a:pt x="48968" y="0"/>
                  </a:moveTo>
                  <a:lnTo>
                    <a:pt x="4783259" y="0"/>
                  </a:lnTo>
                  <a:cubicBezTo>
                    <a:pt x="4796246" y="0"/>
                    <a:pt x="4808701" y="5159"/>
                    <a:pt x="4817885" y="14342"/>
                  </a:cubicBezTo>
                  <a:cubicBezTo>
                    <a:pt x="4827068" y="23526"/>
                    <a:pt x="4832227" y="35981"/>
                    <a:pt x="4832227" y="48968"/>
                  </a:cubicBezTo>
                  <a:lnTo>
                    <a:pt x="4832227" y="584610"/>
                  </a:lnTo>
                  <a:cubicBezTo>
                    <a:pt x="4832227" y="597597"/>
                    <a:pt x="4827068" y="610052"/>
                    <a:pt x="4817885" y="619235"/>
                  </a:cubicBezTo>
                  <a:cubicBezTo>
                    <a:pt x="4808701" y="628419"/>
                    <a:pt x="4796246" y="633578"/>
                    <a:pt x="4783259" y="633578"/>
                  </a:cubicBezTo>
                  <a:lnTo>
                    <a:pt x="48968" y="633578"/>
                  </a:lnTo>
                  <a:cubicBezTo>
                    <a:pt x="35981" y="633578"/>
                    <a:pt x="23526" y="628419"/>
                    <a:pt x="14342" y="619235"/>
                  </a:cubicBezTo>
                  <a:cubicBezTo>
                    <a:pt x="5159" y="610052"/>
                    <a:pt x="0" y="597597"/>
                    <a:pt x="0" y="584610"/>
                  </a:cubicBezTo>
                  <a:lnTo>
                    <a:pt x="0" y="48968"/>
                  </a:lnTo>
                  <a:cubicBezTo>
                    <a:pt x="0" y="35981"/>
                    <a:pt x="5159" y="23526"/>
                    <a:pt x="14342" y="14342"/>
                  </a:cubicBezTo>
                  <a:cubicBezTo>
                    <a:pt x="23526" y="5159"/>
                    <a:pt x="35981" y="0"/>
                    <a:pt x="48968" y="0"/>
                  </a:cubicBezTo>
                  <a:close/>
                </a:path>
              </a:pathLst>
            </a:custGeom>
            <a:solidFill>
              <a:srgbClr val="FBB03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TextBox 38"/>
            <p:cNvSpPr txBox="1"/>
            <p:nvPr/>
          </p:nvSpPr>
          <p:spPr>
            <a:xfrm>
              <a:off x="0" y="-66675"/>
              <a:ext cx="4832227" cy="7002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3780"/>
                </a:lnSpc>
              </a:pPr>
              <a:endParaRPr/>
            </a:p>
            <a:p>
              <a:pPr algn="l">
                <a:lnSpc>
                  <a:spcPts val="3780"/>
                </a:lnSpc>
              </a:pPr>
              <a:endParaRPr/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8950374" y="8091537"/>
            <a:ext cx="8702039" cy="1036469"/>
            <a:chOff x="0" y="0"/>
            <a:chExt cx="5319426" cy="633578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5319426" cy="633578"/>
            </a:xfrm>
            <a:custGeom>
              <a:avLst/>
              <a:gdLst/>
              <a:ahLst/>
              <a:cxnLst/>
              <a:rect l="l" t="t" r="r" b="b"/>
              <a:pathLst>
                <a:path w="5319426" h="633578">
                  <a:moveTo>
                    <a:pt x="44483" y="0"/>
                  </a:moveTo>
                  <a:lnTo>
                    <a:pt x="5274943" y="0"/>
                  </a:lnTo>
                  <a:cubicBezTo>
                    <a:pt x="5286740" y="0"/>
                    <a:pt x="5298055" y="4687"/>
                    <a:pt x="5306397" y="13029"/>
                  </a:cubicBezTo>
                  <a:cubicBezTo>
                    <a:pt x="5314740" y="21371"/>
                    <a:pt x="5319426" y="32686"/>
                    <a:pt x="5319426" y="44483"/>
                  </a:cubicBezTo>
                  <a:lnTo>
                    <a:pt x="5319426" y="589094"/>
                  </a:lnTo>
                  <a:cubicBezTo>
                    <a:pt x="5319426" y="600892"/>
                    <a:pt x="5314740" y="612207"/>
                    <a:pt x="5306397" y="620549"/>
                  </a:cubicBezTo>
                  <a:cubicBezTo>
                    <a:pt x="5298055" y="628891"/>
                    <a:pt x="5286740" y="633578"/>
                    <a:pt x="5274943" y="633578"/>
                  </a:cubicBezTo>
                  <a:lnTo>
                    <a:pt x="44483" y="633578"/>
                  </a:lnTo>
                  <a:cubicBezTo>
                    <a:pt x="32686" y="633578"/>
                    <a:pt x="21371" y="628891"/>
                    <a:pt x="13029" y="620549"/>
                  </a:cubicBezTo>
                  <a:cubicBezTo>
                    <a:pt x="4687" y="612207"/>
                    <a:pt x="0" y="600892"/>
                    <a:pt x="0" y="589094"/>
                  </a:cubicBezTo>
                  <a:lnTo>
                    <a:pt x="0" y="44483"/>
                  </a:lnTo>
                  <a:cubicBezTo>
                    <a:pt x="0" y="32686"/>
                    <a:pt x="4687" y="21371"/>
                    <a:pt x="13029" y="13029"/>
                  </a:cubicBezTo>
                  <a:cubicBezTo>
                    <a:pt x="21371" y="4687"/>
                    <a:pt x="32686" y="0"/>
                    <a:pt x="44483" y="0"/>
                  </a:cubicBezTo>
                  <a:close/>
                </a:path>
              </a:pathLst>
            </a:custGeom>
            <a:solidFill>
              <a:srgbClr val="FBB03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TextBox 41"/>
            <p:cNvSpPr txBox="1"/>
            <p:nvPr/>
          </p:nvSpPr>
          <p:spPr>
            <a:xfrm>
              <a:off x="0" y="-66675"/>
              <a:ext cx="5319426" cy="7002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3780"/>
                </a:lnSpc>
              </a:pPr>
              <a:endParaRPr/>
            </a:p>
            <a:p>
              <a:pPr algn="l">
                <a:lnSpc>
                  <a:spcPts val="3780"/>
                </a:lnSpc>
              </a:pPr>
              <a:endParaRPr/>
            </a:p>
          </p:txBody>
        </p:sp>
      </p:grpSp>
      <p:grpSp>
        <p:nvGrpSpPr>
          <p:cNvPr id="42" name="Group 42"/>
          <p:cNvGrpSpPr/>
          <p:nvPr/>
        </p:nvGrpSpPr>
        <p:grpSpPr>
          <a:xfrm>
            <a:off x="7044140" y="5549191"/>
            <a:ext cx="3736267" cy="1036469"/>
            <a:chOff x="0" y="0"/>
            <a:chExt cx="1555092" cy="431394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1555092" cy="431394"/>
            </a:xfrm>
            <a:custGeom>
              <a:avLst/>
              <a:gdLst/>
              <a:ahLst/>
              <a:cxnLst/>
              <a:rect l="l" t="t" r="r" b="b"/>
              <a:pathLst>
                <a:path w="1555092" h="431394">
                  <a:moveTo>
                    <a:pt x="103605" y="0"/>
                  </a:moveTo>
                  <a:lnTo>
                    <a:pt x="1451487" y="0"/>
                  </a:lnTo>
                  <a:cubicBezTo>
                    <a:pt x="1508706" y="0"/>
                    <a:pt x="1555092" y="46386"/>
                    <a:pt x="1555092" y="103605"/>
                  </a:cubicBezTo>
                  <a:lnTo>
                    <a:pt x="1555092" y="327789"/>
                  </a:lnTo>
                  <a:cubicBezTo>
                    <a:pt x="1555092" y="355267"/>
                    <a:pt x="1544176" y="381619"/>
                    <a:pt x="1524746" y="401049"/>
                  </a:cubicBezTo>
                  <a:cubicBezTo>
                    <a:pt x="1505317" y="420479"/>
                    <a:pt x="1478964" y="431394"/>
                    <a:pt x="1451487" y="431394"/>
                  </a:cubicBezTo>
                  <a:lnTo>
                    <a:pt x="103605" y="431394"/>
                  </a:lnTo>
                  <a:cubicBezTo>
                    <a:pt x="76127" y="431394"/>
                    <a:pt x="49775" y="420479"/>
                    <a:pt x="30345" y="401049"/>
                  </a:cubicBezTo>
                  <a:cubicBezTo>
                    <a:pt x="10915" y="381619"/>
                    <a:pt x="0" y="355267"/>
                    <a:pt x="0" y="327789"/>
                  </a:cubicBezTo>
                  <a:lnTo>
                    <a:pt x="0" y="103605"/>
                  </a:lnTo>
                  <a:cubicBezTo>
                    <a:pt x="0" y="76127"/>
                    <a:pt x="10915" y="49775"/>
                    <a:pt x="30345" y="30345"/>
                  </a:cubicBezTo>
                  <a:cubicBezTo>
                    <a:pt x="49775" y="10915"/>
                    <a:pt x="76127" y="0"/>
                    <a:pt x="103605" y="0"/>
                  </a:cubicBezTo>
                  <a:close/>
                </a:path>
              </a:pathLst>
            </a:custGeom>
            <a:solidFill>
              <a:srgbClr val="7E171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TextBox 44"/>
            <p:cNvSpPr txBox="1"/>
            <p:nvPr/>
          </p:nvSpPr>
          <p:spPr>
            <a:xfrm>
              <a:off x="0" y="-66675"/>
              <a:ext cx="1555092" cy="4980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3780"/>
                </a:lnSpc>
              </a:pPr>
              <a:endParaRPr/>
            </a:p>
            <a:p>
              <a:pPr algn="l">
                <a:lnSpc>
                  <a:spcPts val="3780"/>
                </a:lnSpc>
              </a:pPr>
              <a:endParaRPr/>
            </a:p>
          </p:txBody>
        </p:sp>
      </p:grpSp>
      <p:grpSp>
        <p:nvGrpSpPr>
          <p:cNvPr id="45" name="Group 45"/>
          <p:cNvGrpSpPr/>
          <p:nvPr/>
        </p:nvGrpSpPr>
        <p:grpSpPr>
          <a:xfrm>
            <a:off x="13807385" y="105915"/>
            <a:ext cx="8092037" cy="922785"/>
            <a:chOff x="0" y="0"/>
            <a:chExt cx="2702225" cy="308151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2702225" cy="308151"/>
            </a:xfrm>
            <a:custGeom>
              <a:avLst/>
              <a:gdLst/>
              <a:ahLst/>
              <a:cxnLst/>
              <a:rect l="l" t="t" r="r" b="b"/>
              <a:pathLst>
                <a:path w="2702225" h="308151">
                  <a:moveTo>
                    <a:pt x="95673" y="0"/>
                  </a:moveTo>
                  <a:lnTo>
                    <a:pt x="2606552" y="0"/>
                  </a:lnTo>
                  <a:cubicBezTo>
                    <a:pt x="2631926" y="0"/>
                    <a:pt x="2656261" y="10080"/>
                    <a:pt x="2674203" y="28022"/>
                  </a:cubicBezTo>
                  <a:cubicBezTo>
                    <a:pt x="2692145" y="45964"/>
                    <a:pt x="2702225" y="70299"/>
                    <a:pt x="2702225" y="95673"/>
                  </a:cubicBezTo>
                  <a:lnTo>
                    <a:pt x="2702225" y="212478"/>
                  </a:lnTo>
                  <a:cubicBezTo>
                    <a:pt x="2702225" y="265317"/>
                    <a:pt x="2659391" y="308151"/>
                    <a:pt x="2606552" y="308151"/>
                  </a:cubicBezTo>
                  <a:lnTo>
                    <a:pt x="95673" y="308151"/>
                  </a:lnTo>
                  <a:cubicBezTo>
                    <a:pt x="42834" y="308151"/>
                    <a:pt x="0" y="265317"/>
                    <a:pt x="0" y="212478"/>
                  </a:cubicBezTo>
                  <a:lnTo>
                    <a:pt x="0" y="95673"/>
                  </a:lnTo>
                  <a:cubicBezTo>
                    <a:pt x="0" y="42834"/>
                    <a:pt x="42834" y="0"/>
                    <a:pt x="95673" y="0"/>
                  </a:cubicBezTo>
                  <a:close/>
                </a:path>
              </a:pathLst>
            </a:custGeom>
            <a:solidFill>
              <a:srgbClr val="FBB03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TextBox 47"/>
            <p:cNvSpPr txBox="1"/>
            <p:nvPr/>
          </p:nvSpPr>
          <p:spPr>
            <a:xfrm>
              <a:off x="0" y="-47625"/>
              <a:ext cx="2702225" cy="3557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48" name="Group 48"/>
          <p:cNvGrpSpPr/>
          <p:nvPr/>
        </p:nvGrpSpPr>
        <p:grpSpPr>
          <a:xfrm>
            <a:off x="10997083" y="-503717"/>
            <a:ext cx="11342486" cy="1007434"/>
            <a:chOff x="0" y="0"/>
            <a:chExt cx="3787668" cy="336419"/>
          </a:xfrm>
        </p:grpSpPr>
        <p:sp>
          <p:nvSpPr>
            <p:cNvPr id="49" name="Freeform 49"/>
            <p:cNvSpPr/>
            <p:nvPr/>
          </p:nvSpPr>
          <p:spPr>
            <a:xfrm>
              <a:off x="0" y="0"/>
              <a:ext cx="3787668" cy="336419"/>
            </a:xfrm>
            <a:custGeom>
              <a:avLst/>
              <a:gdLst/>
              <a:ahLst/>
              <a:cxnLst/>
              <a:rect l="l" t="t" r="r" b="b"/>
              <a:pathLst>
                <a:path w="3787668" h="336419">
                  <a:moveTo>
                    <a:pt x="68256" y="0"/>
                  </a:moveTo>
                  <a:lnTo>
                    <a:pt x="3719412" y="0"/>
                  </a:lnTo>
                  <a:cubicBezTo>
                    <a:pt x="3737515" y="0"/>
                    <a:pt x="3754876" y="7191"/>
                    <a:pt x="3767676" y="19992"/>
                  </a:cubicBezTo>
                  <a:cubicBezTo>
                    <a:pt x="3780477" y="32792"/>
                    <a:pt x="3787668" y="50153"/>
                    <a:pt x="3787668" y="68256"/>
                  </a:cubicBezTo>
                  <a:lnTo>
                    <a:pt x="3787668" y="268163"/>
                  </a:lnTo>
                  <a:cubicBezTo>
                    <a:pt x="3787668" y="305860"/>
                    <a:pt x="3757109" y="336419"/>
                    <a:pt x="3719412" y="336419"/>
                  </a:cubicBezTo>
                  <a:lnTo>
                    <a:pt x="68256" y="336419"/>
                  </a:lnTo>
                  <a:cubicBezTo>
                    <a:pt x="50153" y="336419"/>
                    <a:pt x="32792" y="329228"/>
                    <a:pt x="19992" y="316427"/>
                  </a:cubicBezTo>
                  <a:cubicBezTo>
                    <a:pt x="7191" y="303627"/>
                    <a:pt x="0" y="286266"/>
                    <a:pt x="0" y="268163"/>
                  </a:cubicBezTo>
                  <a:lnTo>
                    <a:pt x="0" y="68256"/>
                  </a:lnTo>
                  <a:cubicBezTo>
                    <a:pt x="0" y="50153"/>
                    <a:pt x="7191" y="32792"/>
                    <a:pt x="19992" y="19992"/>
                  </a:cubicBezTo>
                  <a:cubicBezTo>
                    <a:pt x="32792" y="7191"/>
                    <a:pt x="50153" y="0"/>
                    <a:pt x="68256" y="0"/>
                  </a:cubicBezTo>
                  <a:close/>
                </a:path>
              </a:pathLst>
            </a:custGeom>
            <a:solidFill>
              <a:srgbClr val="7E171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TextBox 50"/>
            <p:cNvSpPr txBox="1"/>
            <p:nvPr/>
          </p:nvSpPr>
          <p:spPr>
            <a:xfrm>
              <a:off x="0" y="-47625"/>
              <a:ext cx="3787668" cy="3840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1" name="Freeform 51"/>
          <p:cNvSpPr/>
          <p:nvPr/>
        </p:nvSpPr>
        <p:spPr>
          <a:xfrm>
            <a:off x="690579" y="5219700"/>
            <a:ext cx="3988296" cy="2658864"/>
          </a:xfrm>
          <a:custGeom>
            <a:avLst/>
            <a:gdLst/>
            <a:ahLst/>
            <a:cxnLst/>
            <a:rect l="l" t="t" r="r" b="b"/>
            <a:pathLst>
              <a:path w="3988296" h="2658864">
                <a:moveTo>
                  <a:pt x="0" y="0"/>
                </a:moveTo>
                <a:lnTo>
                  <a:pt x="3988296" y="0"/>
                </a:lnTo>
                <a:lnTo>
                  <a:pt x="3988296" y="2658864"/>
                </a:lnTo>
                <a:lnTo>
                  <a:pt x="0" y="26588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2" name="Freeform 52"/>
          <p:cNvSpPr/>
          <p:nvPr/>
        </p:nvSpPr>
        <p:spPr>
          <a:xfrm>
            <a:off x="13581304" y="5228623"/>
            <a:ext cx="4071108" cy="2714072"/>
          </a:xfrm>
          <a:custGeom>
            <a:avLst/>
            <a:gdLst/>
            <a:ahLst/>
            <a:cxnLst/>
            <a:rect l="l" t="t" r="r" b="b"/>
            <a:pathLst>
              <a:path w="4071108" h="2714072">
                <a:moveTo>
                  <a:pt x="0" y="0"/>
                </a:moveTo>
                <a:lnTo>
                  <a:pt x="4071109" y="0"/>
                </a:lnTo>
                <a:lnTo>
                  <a:pt x="4071109" y="2714073"/>
                </a:lnTo>
                <a:lnTo>
                  <a:pt x="0" y="271407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3" name="TextBox 53"/>
          <p:cNvSpPr txBox="1"/>
          <p:nvPr/>
        </p:nvSpPr>
        <p:spPr>
          <a:xfrm>
            <a:off x="297926" y="681608"/>
            <a:ext cx="11649256" cy="8578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00"/>
              </a:lnSpc>
            </a:pPr>
            <a:r>
              <a:rPr lang="en-US" sz="6400" b="1">
                <a:solidFill>
                  <a:srgbClr val="7E171A"/>
                </a:solidFill>
                <a:latin typeface="Georgia Pro Bold"/>
                <a:ea typeface="Georgia Pro Bold"/>
                <a:cs typeface="Georgia Pro Bold"/>
                <a:sym typeface="Georgia Pro Bold"/>
              </a:rPr>
              <a:t>The Client &amp; Business Need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4365138" y="2034732"/>
            <a:ext cx="3514833" cy="540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39"/>
              </a:lnSpc>
              <a:spcBef>
                <a:spcPct val="0"/>
              </a:spcBef>
            </a:pPr>
            <a:r>
              <a:rPr lang="en-US" sz="3099" b="1">
                <a:solidFill>
                  <a:srgbClr val="FBFCFD"/>
                </a:solidFill>
                <a:latin typeface="Georgia Pro Bold"/>
                <a:ea typeface="Georgia Pro Bold"/>
                <a:cs typeface="Georgia Pro Bold"/>
                <a:sym typeface="Georgia Pro Bold"/>
              </a:rPr>
              <a:t>MSBA Students</a:t>
            </a:r>
          </a:p>
        </p:txBody>
      </p:sp>
      <p:sp>
        <p:nvSpPr>
          <p:cNvPr id="55" name="TextBox 55"/>
          <p:cNvSpPr txBox="1"/>
          <p:nvPr/>
        </p:nvSpPr>
        <p:spPr>
          <a:xfrm>
            <a:off x="3663314" y="2554917"/>
            <a:ext cx="5009048" cy="23941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86"/>
              </a:lnSpc>
            </a:pPr>
            <a:endParaRPr/>
          </a:p>
          <a:p>
            <a:pPr marL="537640" lvl="1" indent="-268820" algn="l">
              <a:lnSpc>
                <a:spcPts val="3486"/>
              </a:lnSpc>
              <a:buFont typeface="Arial"/>
              <a:buChar char="•"/>
            </a:pPr>
            <a:r>
              <a:rPr lang="en-US" sz="2490" b="1">
                <a:solidFill>
                  <a:srgbClr val="000000"/>
                </a:solidFill>
                <a:latin typeface="Georgia Pro Bold"/>
                <a:ea typeface="Georgia Pro Bold"/>
                <a:cs typeface="Georgia Pro Bold"/>
                <a:sym typeface="Georgia Pro Bold"/>
              </a:rPr>
              <a:t>Limited Opportunities </a:t>
            </a:r>
          </a:p>
          <a:p>
            <a:pPr algn="l">
              <a:lnSpc>
                <a:spcPts val="3486"/>
              </a:lnSpc>
            </a:pPr>
            <a:r>
              <a:rPr lang="en-US" sz="2490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       (Hard to find practice sessions)</a:t>
            </a:r>
          </a:p>
          <a:p>
            <a:pPr algn="l">
              <a:lnSpc>
                <a:spcPts val="1674"/>
              </a:lnSpc>
            </a:pPr>
            <a:endParaRPr lang="en-US" sz="2490">
              <a:solidFill>
                <a:srgbClr val="000000"/>
              </a:solidFill>
              <a:latin typeface="Georgia Pro"/>
              <a:ea typeface="Georgia Pro"/>
              <a:cs typeface="Georgia Pro"/>
              <a:sym typeface="Georgia Pro"/>
            </a:endParaRPr>
          </a:p>
          <a:p>
            <a:pPr marL="537640" lvl="1" indent="-268820" algn="l">
              <a:lnSpc>
                <a:spcPts val="3486"/>
              </a:lnSpc>
              <a:buFont typeface="Arial"/>
              <a:buChar char="•"/>
            </a:pPr>
            <a:r>
              <a:rPr lang="en-US" sz="2490" b="1">
                <a:solidFill>
                  <a:srgbClr val="000000"/>
                </a:solidFill>
                <a:latin typeface="Georgia Pro Bold"/>
                <a:ea typeface="Georgia Pro Bold"/>
                <a:cs typeface="Georgia Pro Bold"/>
                <a:sym typeface="Georgia Pro Bold"/>
              </a:rPr>
              <a:t>Generic Tools</a:t>
            </a:r>
          </a:p>
          <a:p>
            <a:pPr algn="l">
              <a:lnSpc>
                <a:spcPts val="3486"/>
              </a:lnSpc>
              <a:spcBef>
                <a:spcPct val="0"/>
              </a:spcBef>
            </a:pPr>
            <a:r>
              <a:rPr lang="en-US" sz="2490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       (Industry-specific)</a:t>
            </a:r>
          </a:p>
        </p:txBody>
      </p:sp>
      <p:sp>
        <p:nvSpPr>
          <p:cNvPr id="56" name="TextBox 56"/>
          <p:cNvSpPr txBox="1"/>
          <p:nvPr/>
        </p:nvSpPr>
        <p:spPr>
          <a:xfrm>
            <a:off x="10185658" y="1813509"/>
            <a:ext cx="3523049" cy="103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sz="2999" b="1">
                <a:solidFill>
                  <a:srgbClr val="FBFCFD"/>
                </a:solidFill>
                <a:latin typeface="Georgia Pro Bold"/>
                <a:ea typeface="Georgia Pro Bold"/>
                <a:cs typeface="Georgia Pro Bold"/>
                <a:sym typeface="Georgia Pro Bold"/>
              </a:rPr>
              <a:t>MSBA </a:t>
            </a:r>
          </a:p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 b="1">
                <a:solidFill>
                  <a:srgbClr val="FBFCFD"/>
                </a:solidFill>
                <a:latin typeface="Georgia Pro Bold"/>
                <a:ea typeface="Georgia Pro Bold"/>
                <a:cs typeface="Georgia Pro Bold"/>
                <a:sym typeface="Georgia Pro Bold"/>
              </a:rPr>
              <a:t>Career Advisors</a:t>
            </a:r>
          </a:p>
        </p:txBody>
      </p:sp>
      <p:sp>
        <p:nvSpPr>
          <p:cNvPr id="57" name="TextBox 57"/>
          <p:cNvSpPr txBox="1"/>
          <p:nvPr/>
        </p:nvSpPr>
        <p:spPr>
          <a:xfrm>
            <a:off x="9681091" y="2517967"/>
            <a:ext cx="4532184" cy="2832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endParaRPr/>
          </a:p>
          <a:p>
            <a:pPr marL="539749" lvl="1" indent="-269875" algn="l">
              <a:lnSpc>
                <a:spcPts val="3499"/>
              </a:lnSpc>
              <a:buFont typeface="Arial"/>
              <a:buChar char="•"/>
            </a:pPr>
            <a:r>
              <a:rPr lang="en-US" sz="2499" b="1">
                <a:solidFill>
                  <a:srgbClr val="000000"/>
                </a:solidFill>
                <a:latin typeface="Georgia Pro Bold"/>
                <a:ea typeface="Georgia Pro Bold"/>
                <a:cs typeface="Georgia Pro Bold"/>
                <a:sym typeface="Georgia Pro Bold"/>
              </a:rPr>
              <a:t>Time Constraints </a:t>
            </a:r>
          </a:p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       (Limited 1-on-1 support)</a:t>
            </a:r>
          </a:p>
          <a:p>
            <a:pPr algn="l">
              <a:lnSpc>
                <a:spcPts val="1679"/>
              </a:lnSpc>
            </a:pPr>
            <a:endParaRPr lang="en-US" sz="2499">
              <a:solidFill>
                <a:srgbClr val="000000"/>
              </a:solidFill>
              <a:latin typeface="Georgia Pro"/>
              <a:ea typeface="Georgia Pro"/>
              <a:cs typeface="Georgia Pro"/>
              <a:sym typeface="Georgia Pro"/>
            </a:endParaRPr>
          </a:p>
          <a:p>
            <a:pPr marL="539749" lvl="1" indent="-269875" algn="l">
              <a:lnSpc>
                <a:spcPts val="3499"/>
              </a:lnSpc>
              <a:buFont typeface="Arial"/>
              <a:buChar char="•"/>
            </a:pPr>
            <a:r>
              <a:rPr lang="en-US" sz="2499" b="1">
                <a:solidFill>
                  <a:srgbClr val="000000"/>
                </a:solidFill>
                <a:latin typeface="Georgia Pro Bold"/>
                <a:ea typeface="Georgia Pro Bold"/>
                <a:cs typeface="Georgia Pro Bold"/>
                <a:sym typeface="Georgia Pro Bold"/>
              </a:rPr>
              <a:t>Scalability Issue </a:t>
            </a:r>
          </a:p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       (Cannot serve all students)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  <a:endParaRPr lang="en-US" sz="2499">
              <a:solidFill>
                <a:srgbClr val="000000"/>
              </a:solidFill>
              <a:latin typeface="Georgia Pro"/>
              <a:ea typeface="Georgia Pro"/>
              <a:cs typeface="Georgia Pro"/>
              <a:sym typeface="Georgia Pro"/>
            </a:endParaRPr>
          </a:p>
        </p:txBody>
      </p:sp>
      <p:sp>
        <p:nvSpPr>
          <p:cNvPr id="58" name="TextBox 58"/>
          <p:cNvSpPr txBox="1"/>
          <p:nvPr/>
        </p:nvSpPr>
        <p:spPr>
          <a:xfrm>
            <a:off x="837042" y="8322752"/>
            <a:ext cx="7316614" cy="507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59"/>
              </a:lnSpc>
              <a:spcBef>
                <a:spcPct val="0"/>
              </a:spcBef>
            </a:pPr>
            <a:r>
              <a:rPr lang="en-US" sz="2899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PrepOn looks to be a tool for Career Advisors</a:t>
            </a:r>
          </a:p>
        </p:txBody>
      </p:sp>
      <p:sp>
        <p:nvSpPr>
          <p:cNvPr id="59" name="TextBox 59"/>
          <p:cNvSpPr txBox="1"/>
          <p:nvPr/>
        </p:nvSpPr>
        <p:spPr>
          <a:xfrm>
            <a:off x="9267498" y="8322752"/>
            <a:ext cx="8243441" cy="507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59"/>
              </a:lnSpc>
              <a:spcBef>
                <a:spcPct val="0"/>
              </a:spcBef>
            </a:pPr>
            <a:r>
              <a:rPr lang="en-US" sz="2899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Keep up with the trends and changes in Industries </a:t>
            </a:r>
          </a:p>
        </p:txBody>
      </p:sp>
      <p:sp>
        <p:nvSpPr>
          <p:cNvPr id="60" name="TextBox 60"/>
          <p:cNvSpPr txBox="1"/>
          <p:nvPr/>
        </p:nvSpPr>
        <p:spPr>
          <a:xfrm>
            <a:off x="7192957" y="5740082"/>
            <a:ext cx="3514833" cy="540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39"/>
              </a:lnSpc>
              <a:spcBef>
                <a:spcPct val="0"/>
              </a:spcBef>
            </a:pPr>
            <a:r>
              <a:rPr lang="en-US" sz="3099" b="1">
                <a:solidFill>
                  <a:srgbClr val="FBFCFD"/>
                </a:solidFill>
                <a:latin typeface="Georgia Pro Bold"/>
                <a:ea typeface="Georgia Pro Bold"/>
                <a:cs typeface="Georgia Pro Bold"/>
                <a:sym typeface="Georgia Pro Bold"/>
              </a:rPr>
              <a:t>Objective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484867" y="3343089"/>
            <a:ext cx="1130099" cy="1130099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E171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2083" tIns="52083" rIns="52083" bIns="52083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4279979" y="4165718"/>
            <a:ext cx="4797749" cy="1538829"/>
            <a:chOff x="0" y="0"/>
            <a:chExt cx="1996897" cy="64048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996897" cy="640484"/>
            </a:xfrm>
            <a:custGeom>
              <a:avLst/>
              <a:gdLst/>
              <a:ahLst/>
              <a:cxnLst/>
              <a:rect l="l" t="t" r="r" b="b"/>
              <a:pathLst>
                <a:path w="1996897" h="640484">
                  <a:moveTo>
                    <a:pt x="80683" y="0"/>
                  </a:moveTo>
                  <a:lnTo>
                    <a:pt x="1916214" y="0"/>
                  </a:lnTo>
                  <a:cubicBezTo>
                    <a:pt x="1960774" y="0"/>
                    <a:pt x="1996897" y="36123"/>
                    <a:pt x="1996897" y="80683"/>
                  </a:cubicBezTo>
                  <a:lnTo>
                    <a:pt x="1996897" y="559801"/>
                  </a:lnTo>
                  <a:cubicBezTo>
                    <a:pt x="1996897" y="604361"/>
                    <a:pt x="1960774" y="640484"/>
                    <a:pt x="1916214" y="640484"/>
                  </a:cubicBezTo>
                  <a:lnTo>
                    <a:pt x="80683" y="640484"/>
                  </a:lnTo>
                  <a:cubicBezTo>
                    <a:pt x="36123" y="640484"/>
                    <a:pt x="0" y="604361"/>
                    <a:pt x="0" y="559801"/>
                  </a:cubicBezTo>
                  <a:lnTo>
                    <a:pt x="0" y="80683"/>
                  </a:lnTo>
                  <a:cubicBezTo>
                    <a:pt x="0" y="36123"/>
                    <a:pt x="36123" y="0"/>
                    <a:pt x="80683" y="0"/>
                  </a:cubicBezTo>
                  <a:close/>
                </a:path>
              </a:pathLst>
            </a:custGeom>
            <a:solidFill>
              <a:srgbClr val="F6EEE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66675"/>
              <a:ext cx="1996897" cy="7071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3780"/>
                </a:lnSpc>
              </a:pPr>
              <a:endParaRPr/>
            </a:p>
            <a:p>
              <a:pPr algn="l">
                <a:lnSpc>
                  <a:spcPts val="378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28575" y="5753556"/>
            <a:ext cx="5507339" cy="1694927"/>
            <a:chOff x="0" y="0"/>
            <a:chExt cx="2292239" cy="70545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292239" cy="705455"/>
            </a:xfrm>
            <a:custGeom>
              <a:avLst/>
              <a:gdLst/>
              <a:ahLst/>
              <a:cxnLst/>
              <a:rect l="l" t="t" r="r" b="b"/>
              <a:pathLst>
                <a:path w="2292239" h="705455">
                  <a:moveTo>
                    <a:pt x="70287" y="0"/>
                  </a:moveTo>
                  <a:lnTo>
                    <a:pt x="2221952" y="0"/>
                  </a:lnTo>
                  <a:cubicBezTo>
                    <a:pt x="2240593" y="0"/>
                    <a:pt x="2258471" y="7405"/>
                    <a:pt x="2271652" y="20587"/>
                  </a:cubicBezTo>
                  <a:cubicBezTo>
                    <a:pt x="2284834" y="33768"/>
                    <a:pt x="2292239" y="51646"/>
                    <a:pt x="2292239" y="70287"/>
                  </a:cubicBezTo>
                  <a:lnTo>
                    <a:pt x="2292239" y="635167"/>
                  </a:lnTo>
                  <a:cubicBezTo>
                    <a:pt x="2292239" y="653809"/>
                    <a:pt x="2284834" y="671687"/>
                    <a:pt x="2271652" y="684868"/>
                  </a:cubicBezTo>
                  <a:cubicBezTo>
                    <a:pt x="2258471" y="698049"/>
                    <a:pt x="2240593" y="705455"/>
                    <a:pt x="2221952" y="705455"/>
                  </a:cubicBezTo>
                  <a:lnTo>
                    <a:pt x="70287" y="705455"/>
                  </a:lnTo>
                  <a:cubicBezTo>
                    <a:pt x="51646" y="705455"/>
                    <a:pt x="33768" y="698049"/>
                    <a:pt x="20587" y="684868"/>
                  </a:cubicBezTo>
                  <a:cubicBezTo>
                    <a:pt x="7405" y="671687"/>
                    <a:pt x="0" y="653809"/>
                    <a:pt x="0" y="635167"/>
                  </a:cubicBezTo>
                  <a:lnTo>
                    <a:pt x="0" y="70287"/>
                  </a:lnTo>
                  <a:cubicBezTo>
                    <a:pt x="0" y="51646"/>
                    <a:pt x="7405" y="33768"/>
                    <a:pt x="20587" y="20587"/>
                  </a:cubicBezTo>
                  <a:cubicBezTo>
                    <a:pt x="33768" y="7405"/>
                    <a:pt x="51646" y="0"/>
                    <a:pt x="70287" y="0"/>
                  </a:cubicBezTo>
                  <a:close/>
                </a:path>
              </a:pathLst>
            </a:custGeom>
            <a:solidFill>
              <a:srgbClr val="F6EEE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66675"/>
              <a:ext cx="2292239" cy="7721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3780"/>
                </a:lnSpc>
              </a:pPr>
              <a:endParaRPr/>
            </a:p>
            <a:p>
              <a:pPr algn="l">
                <a:lnSpc>
                  <a:spcPts val="378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3435595" y="1106044"/>
            <a:ext cx="4833355" cy="1845308"/>
            <a:chOff x="0" y="0"/>
            <a:chExt cx="2011716" cy="768046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011716" cy="768046"/>
            </a:xfrm>
            <a:custGeom>
              <a:avLst/>
              <a:gdLst/>
              <a:ahLst/>
              <a:cxnLst/>
              <a:rect l="l" t="t" r="r" b="b"/>
              <a:pathLst>
                <a:path w="2011716" h="768046">
                  <a:moveTo>
                    <a:pt x="80088" y="0"/>
                  </a:moveTo>
                  <a:lnTo>
                    <a:pt x="1931628" y="0"/>
                  </a:lnTo>
                  <a:cubicBezTo>
                    <a:pt x="1952869" y="0"/>
                    <a:pt x="1973239" y="8438"/>
                    <a:pt x="1988259" y="23457"/>
                  </a:cubicBezTo>
                  <a:cubicBezTo>
                    <a:pt x="2003278" y="38477"/>
                    <a:pt x="2011716" y="58848"/>
                    <a:pt x="2011716" y="80088"/>
                  </a:cubicBezTo>
                  <a:lnTo>
                    <a:pt x="2011716" y="687957"/>
                  </a:lnTo>
                  <a:cubicBezTo>
                    <a:pt x="2011716" y="709198"/>
                    <a:pt x="2003278" y="729569"/>
                    <a:pt x="1988259" y="744588"/>
                  </a:cubicBezTo>
                  <a:cubicBezTo>
                    <a:pt x="1973239" y="759608"/>
                    <a:pt x="1952869" y="768046"/>
                    <a:pt x="1931628" y="768046"/>
                  </a:cubicBezTo>
                  <a:lnTo>
                    <a:pt x="80088" y="768046"/>
                  </a:lnTo>
                  <a:cubicBezTo>
                    <a:pt x="35857" y="768046"/>
                    <a:pt x="0" y="732189"/>
                    <a:pt x="0" y="687957"/>
                  </a:cubicBezTo>
                  <a:lnTo>
                    <a:pt x="0" y="80088"/>
                  </a:lnTo>
                  <a:cubicBezTo>
                    <a:pt x="0" y="58848"/>
                    <a:pt x="8438" y="38477"/>
                    <a:pt x="23457" y="23457"/>
                  </a:cubicBezTo>
                  <a:cubicBezTo>
                    <a:pt x="38477" y="8438"/>
                    <a:pt x="58848" y="0"/>
                    <a:pt x="80088" y="0"/>
                  </a:cubicBezTo>
                  <a:close/>
                </a:path>
              </a:pathLst>
            </a:custGeom>
            <a:solidFill>
              <a:srgbClr val="F6EEE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66675"/>
              <a:ext cx="2011716" cy="8347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3780"/>
                </a:lnSpc>
              </a:pPr>
              <a:endParaRPr/>
            </a:p>
            <a:p>
              <a:pPr algn="l">
                <a:lnSpc>
                  <a:spcPts val="3780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8646244" y="2941827"/>
            <a:ext cx="5339790" cy="1271104"/>
            <a:chOff x="0" y="0"/>
            <a:chExt cx="2222502" cy="529053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222503" cy="529053"/>
            </a:xfrm>
            <a:custGeom>
              <a:avLst/>
              <a:gdLst/>
              <a:ahLst/>
              <a:cxnLst/>
              <a:rect l="l" t="t" r="r" b="b"/>
              <a:pathLst>
                <a:path w="2222503" h="529053">
                  <a:moveTo>
                    <a:pt x="72493" y="0"/>
                  </a:moveTo>
                  <a:lnTo>
                    <a:pt x="2150010" y="0"/>
                  </a:lnTo>
                  <a:cubicBezTo>
                    <a:pt x="2190046" y="0"/>
                    <a:pt x="2222503" y="32456"/>
                    <a:pt x="2222503" y="72493"/>
                  </a:cubicBezTo>
                  <a:lnTo>
                    <a:pt x="2222503" y="456560"/>
                  </a:lnTo>
                  <a:cubicBezTo>
                    <a:pt x="2222503" y="475786"/>
                    <a:pt x="2214865" y="494225"/>
                    <a:pt x="2201270" y="507820"/>
                  </a:cubicBezTo>
                  <a:cubicBezTo>
                    <a:pt x="2187675" y="521415"/>
                    <a:pt x="2169236" y="529053"/>
                    <a:pt x="2150010" y="529053"/>
                  </a:cubicBezTo>
                  <a:lnTo>
                    <a:pt x="72493" y="529053"/>
                  </a:lnTo>
                  <a:cubicBezTo>
                    <a:pt x="53266" y="529053"/>
                    <a:pt x="34828" y="521415"/>
                    <a:pt x="21233" y="507820"/>
                  </a:cubicBezTo>
                  <a:cubicBezTo>
                    <a:pt x="7638" y="494225"/>
                    <a:pt x="0" y="475786"/>
                    <a:pt x="0" y="456560"/>
                  </a:cubicBezTo>
                  <a:lnTo>
                    <a:pt x="0" y="72493"/>
                  </a:lnTo>
                  <a:cubicBezTo>
                    <a:pt x="0" y="53266"/>
                    <a:pt x="7638" y="34828"/>
                    <a:pt x="21233" y="21233"/>
                  </a:cubicBezTo>
                  <a:cubicBezTo>
                    <a:pt x="34828" y="7638"/>
                    <a:pt x="53266" y="0"/>
                    <a:pt x="72493" y="0"/>
                  </a:cubicBezTo>
                  <a:close/>
                </a:path>
              </a:pathLst>
            </a:custGeom>
            <a:solidFill>
              <a:srgbClr val="F6EEE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66675"/>
              <a:ext cx="2222502" cy="5957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3780"/>
                </a:lnSpc>
              </a:pPr>
              <a:endParaRPr/>
            </a:p>
            <a:p>
              <a:pPr algn="l">
                <a:lnSpc>
                  <a:spcPts val="3780"/>
                </a:lnSpc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 rot="689984" flipV="1">
            <a:off x="935090" y="1796068"/>
            <a:ext cx="17077406" cy="11100314"/>
          </a:xfrm>
          <a:custGeom>
            <a:avLst/>
            <a:gdLst/>
            <a:ahLst/>
            <a:cxnLst/>
            <a:rect l="l" t="t" r="r" b="b"/>
            <a:pathLst>
              <a:path w="17077406" h="11100314">
                <a:moveTo>
                  <a:pt x="0" y="11100314"/>
                </a:moveTo>
                <a:lnTo>
                  <a:pt x="17077405" y="11100314"/>
                </a:lnTo>
                <a:lnTo>
                  <a:pt x="17077405" y="0"/>
                </a:lnTo>
                <a:lnTo>
                  <a:pt x="0" y="0"/>
                </a:lnTo>
                <a:lnTo>
                  <a:pt x="0" y="1110031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TextBox 18"/>
          <p:cNvSpPr txBox="1"/>
          <p:nvPr/>
        </p:nvSpPr>
        <p:spPr>
          <a:xfrm>
            <a:off x="126936" y="1180338"/>
            <a:ext cx="8702689" cy="8483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99"/>
              </a:lnSpc>
            </a:pPr>
            <a:r>
              <a:rPr lang="en-US" sz="6399" b="1">
                <a:solidFill>
                  <a:srgbClr val="7E171A"/>
                </a:solidFill>
                <a:latin typeface="Georgia Pro Bold"/>
                <a:ea typeface="Georgia Pro Bold"/>
                <a:cs typeface="Georgia Pro Bold"/>
                <a:sym typeface="Georgia Pro Bold"/>
              </a:rPr>
              <a:t>Ideation Sources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-675954" y="9937208"/>
            <a:ext cx="14728666" cy="1781674"/>
            <a:chOff x="0" y="0"/>
            <a:chExt cx="5134176" cy="621063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5134176" cy="621063"/>
            </a:xfrm>
            <a:custGeom>
              <a:avLst/>
              <a:gdLst/>
              <a:ahLst/>
              <a:cxnLst/>
              <a:rect l="l" t="t" r="r" b="b"/>
              <a:pathLst>
                <a:path w="5134176" h="621063">
                  <a:moveTo>
                    <a:pt x="0" y="0"/>
                  </a:moveTo>
                  <a:lnTo>
                    <a:pt x="5134176" y="0"/>
                  </a:lnTo>
                  <a:lnTo>
                    <a:pt x="5134176" y="621063"/>
                  </a:lnTo>
                  <a:lnTo>
                    <a:pt x="0" y="621063"/>
                  </a:lnTo>
                  <a:close/>
                </a:path>
              </a:pathLst>
            </a:custGeom>
            <a:solidFill>
              <a:srgbClr val="FBB03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47625"/>
              <a:ext cx="5134176" cy="6686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9952139" y="9937208"/>
            <a:ext cx="11342486" cy="1426353"/>
            <a:chOff x="0" y="0"/>
            <a:chExt cx="3787668" cy="476311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3787668" cy="476311"/>
            </a:xfrm>
            <a:custGeom>
              <a:avLst/>
              <a:gdLst/>
              <a:ahLst/>
              <a:cxnLst/>
              <a:rect l="l" t="t" r="r" b="b"/>
              <a:pathLst>
                <a:path w="3787668" h="476311">
                  <a:moveTo>
                    <a:pt x="68256" y="0"/>
                  </a:moveTo>
                  <a:lnTo>
                    <a:pt x="3719412" y="0"/>
                  </a:lnTo>
                  <a:cubicBezTo>
                    <a:pt x="3737515" y="0"/>
                    <a:pt x="3754876" y="7191"/>
                    <a:pt x="3767676" y="19992"/>
                  </a:cubicBezTo>
                  <a:cubicBezTo>
                    <a:pt x="3780477" y="32792"/>
                    <a:pt x="3787668" y="50153"/>
                    <a:pt x="3787668" y="68256"/>
                  </a:cubicBezTo>
                  <a:lnTo>
                    <a:pt x="3787668" y="408055"/>
                  </a:lnTo>
                  <a:cubicBezTo>
                    <a:pt x="3787668" y="426158"/>
                    <a:pt x="3780477" y="443519"/>
                    <a:pt x="3767676" y="456319"/>
                  </a:cubicBezTo>
                  <a:cubicBezTo>
                    <a:pt x="3754876" y="469120"/>
                    <a:pt x="3737515" y="476311"/>
                    <a:pt x="3719412" y="476311"/>
                  </a:cubicBezTo>
                  <a:lnTo>
                    <a:pt x="68256" y="476311"/>
                  </a:lnTo>
                  <a:cubicBezTo>
                    <a:pt x="30559" y="476311"/>
                    <a:pt x="0" y="445752"/>
                    <a:pt x="0" y="408055"/>
                  </a:cubicBezTo>
                  <a:lnTo>
                    <a:pt x="0" y="68256"/>
                  </a:lnTo>
                  <a:cubicBezTo>
                    <a:pt x="0" y="50153"/>
                    <a:pt x="7191" y="32792"/>
                    <a:pt x="19992" y="19992"/>
                  </a:cubicBezTo>
                  <a:cubicBezTo>
                    <a:pt x="32792" y="7191"/>
                    <a:pt x="50153" y="0"/>
                    <a:pt x="68256" y="0"/>
                  </a:cubicBezTo>
                  <a:close/>
                </a:path>
              </a:pathLst>
            </a:custGeom>
            <a:solidFill>
              <a:srgbClr val="7E171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-47625"/>
              <a:ext cx="3787668" cy="5239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5" name="Freeform 25"/>
          <p:cNvSpPr/>
          <p:nvPr/>
        </p:nvSpPr>
        <p:spPr>
          <a:xfrm>
            <a:off x="1778407" y="7589781"/>
            <a:ext cx="1368212" cy="1368212"/>
          </a:xfrm>
          <a:custGeom>
            <a:avLst/>
            <a:gdLst/>
            <a:ahLst/>
            <a:cxnLst/>
            <a:rect l="l" t="t" r="r" b="b"/>
            <a:pathLst>
              <a:path w="1368212" h="1368212">
                <a:moveTo>
                  <a:pt x="0" y="0"/>
                </a:moveTo>
                <a:lnTo>
                  <a:pt x="1368212" y="0"/>
                </a:lnTo>
                <a:lnTo>
                  <a:pt x="1368212" y="1368212"/>
                </a:lnTo>
                <a:lnTo>
                  <a:pt x="0" y="13682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26" name="Freeform 26"/>
          <p:cNvSpPr/>
          <p:nvPr/>
        </p:nvSpPr>
        <p:spPr>
          <a:xfrm>
            <a:off x="6057037" y="5893791"/>
            <a:ext cx="1368212" cy="1368212"/>
          </a:xfrm>
          <a:custGeom>
            <a:avLst/>
            <a:gdLst/>
            <a:ahLst/>
            <a:cxnLst/>
            <a:rect l="l" t="t" r="r" b="b"/>
            <a:pathLst>
              <a:path w="1368212" h="1368212">
                <a:moveTo>
                  <a:pt x="0" y="0"/>
                </a:moveTo>
                <a:lnTo>
                  <a:pt x="1368212" y="0"/>
                </a:lnTo>
                <a:lnTo>
                  <a:pt x="1368212" y="1368212"/>
                </a:lnTo>
                <a:lnTo>
                  <a:pt x="0" y="13682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27" name="AutoShape 27"/>
          <p:cNvSpPr/>
          <p:nvPr/>
        </p:nvSpPr>
        <p:spPr>
          <a:xfrm flipH="1" flipV="1">
            <a:off x="2345006" y="8711932"/>
            <a:ext cx="0" cy="660787"/>
          </a:xfrm>
          <a:prstGeom prst="line">
            <a:avLst/>
          </a:prstGeom>
          <a:ln w="38100" cap="flat">
            <a:solidFill>
              <a:srgbClr val="7E171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8" name="AutoShape 28"/>
          <p:cNvSpPr/>
          <p:nvPr/>
        </p:nvSpPr>
        <p:spPr>
          <a:xfrm flipH="1" flipV="1">
            <a:off x="6624764" y="7023890"/>
            <a:ext cx="0" cy="660787"/>
          </a:xfrm>
          <a:prstGeom prst="line">
            <a:avLst/>
          </a:prstGeom>
          <a:ln w="38100" cap="flat">
            <a:solidFill>
              <a:srgbClr val="7E171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29" name="Group 29"/>
          <p:cNvGrpSpPr/>
          <p:nvPr/>
        </p:nvGrpSpPr>
        <p:grpSpPr>
          <a:xfrm>
            <a:off x="1778407" y="7581833"/>
            <a:ext cx="1130099" cy="1130099"/>
            <a:chOff x="0" y="0"/>
            <a:chExt cx="812800" cy="8128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E171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2083" tIns="52083" rIns="52083" bIns="52083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6058165" y="5893791"/>
            <a:ext cx="1130099" cy="1130099"/>
            <a:chOff x="0" y="0"/>
            <a:chExt cx="812800" cy="812800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E171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2083" tIns="52083" rIns="52083" bIns="52083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5" name="TextBox 35"/>
          <p:cNvSpPr txBox="1"/>
          <p:nvPr/>
        </p:nvSpPr>
        <p:spPr>
          <a:xfrm>
            <a:off x="4471233" y="4230918"/>
            <a:ext cx="4539821" cy="1360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20"/>
              </a:lnSpc>
            </a:pPr>
            <a:r>
              <a:rPr lang="en-US" sz="2300" b="1" spc="11">
                <a:solidFill>
                  <a:srgbClr val="000000"/>
                </a:solidFill>
                <a:latin typeface="Georgia Pro Bold"/>
                <a:ea typeface="Georgia Pro Bold"/>
                <a:cs typeface="Georgia Pro Bold"/>
                <a:sym typeface="Georgia Pro Bold"/>
              </a:rPr>
              <a:t>Source:</a:t>
            </a:r>
            <a:r>
              <a:rPr lang="en-US" sz="2300" spc="11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 Advisor input</a:t>
            </a:r>
          </a:p>
          <a:p>
            <a:pPr algn="l">
              <a:lnSpc>
                <a:spcPts val="1399"/>
              </a:lnSpc>
            </a:pPr>
            <a:endParaRPr lang="en-US" sz="2300" spc="11">
              <a:solidFill>
                <a:srgbClr val="000000"/>
              </a:solidFill>
              <a:latin typeface="Georgia Pro"/>
              <a:ea typeface="Georgia Pro"/>
              <a:cs typeface="Georgia Pro"/>
              <a:sym typeface="Georgia Pro"/>
            </a:endParaRPr>
          </a:p>
          <a:p>
            <a:pPr algn="l">
              <a:lnSpc>
                <a:spcPts val="3220"/>
              </a:lnSpc>
            </a:pPr>
            <a:r>
              <a:rPr lang="en-US" sz="2300" b="1" spc="11">
                <a:solidFill>
                  <a:srgbClr val="000000"/>
                </a:solidFill>
                <a:latin typeface="Georgia Pro Bold"/>
                <a:ea typeface="Georgia Pro Bold"/>
                <a:cs typeface="Georgia Pro Bold"/>
                <a:sym typeface="Georgia Pro Bold"/>
              </a:rPr>
              <a:t>Insight:</a:t>
            </a:r>
            <a:r>
              <a:rPr lang="en-US" sz="2300" spc="11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 Limited bandwidth  </a:t>
            </a:r>
          </a:p>
          <a:p>
            <a:pPr algn="l">
              <a:lnSpc>
                <a:spcPts val="3220"/>
              </a:lnSpc>
            </a:pPr>
            <a:r>
              <a:rPr lang="en-US" sz="2300" spc="11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                 for personalized support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8843998" y="3095463"/>
            <a:ext cx="5142037" cy="960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20"/>
              </a:lnSpc>
            </a:pPr>
            <a:r>
              <a:rPr lang="en-US" sz="2300" b="1" spc="11">
                <a:solidFill>
                  <a:srgbClr val="000000"/>
                </a:solidFill>
                <a:latin typeface="Georgia Pro Bold"/>
                <a:ea typeface="Georgia Pro Bold"/>
                <a:cs typeface="Georgia Pro Bold"/>
                <a:sym typeface="Georgia Pro Bold"/>
              </a:rPr>
              <a:t>Source:</a:t>
            </a:r>
            <a:r>
              <a:rPr lang="en-US" sz="2300" spc="11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 Benchmarking existing tools</a:t>
            </a:r>
          </a:p>
          <a:p>
            <a:pPr algn="l">
              <a:lnSpc>
                <a:spcPts val="1399"/>
              </a:lnSpc>
            </a:pPr>
            <a:endParaRPr lang="en-US" sz="2300" spc="11">
              <a:solidFill>
                <a:srgbClr val="000000"/>
              </a:solidFill>
              <a:latin typeface="Georgia Pro"/>
              <a:ea typeface="Georgia Pro"/>
              <a:cs typeface="Georgia Pro"/>
              <a:sym typeface="Georgia Pro"/>
            </a:endParaRPr>
          </a:p>
          <a:p>
            <a:pPr algn="l">
              <a:lnSpc>
                <a:spcPts val="3220"/>
              </a:lnSpc>
            </a:pPr>
            <a:r>
              <a:rPr lang="en-US" sz="2300" b="1" spc="11">
                <a:solidFill>
                  <a:srgbClr val="000000"/>
                </a:solidFill>
                <a:latin typeface="Georgia Pro Bold"/>
                <a:ea typeface="Georgia Pro Bold"/>
                <a:cs typeface="Georgia Pro Bold"/>
                <a:sym typeface="Georgia Pro Bold"/>
              </a:rPr>
              <a:t>Insight:</a:t>
            </a:r>
            <a:r>
              <a:rPr lang="en-US" sz="2300" spc="11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 Costly, not MSBA-specific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3702610" y="1097382"/>
            <a:ext cx="4455977" cy="176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20"/>
              </a:lnSpc>
            </a:pPr>
            <a:r>
              <a:rPr lang="en-US" sz="2300" b="1" spc="11">
                <a:solidFill>
                  <a:srgbClr val="000000"/>
                </a:solidFill>
                <a:latin typeface="Georgia Pro Bold"/>
                <a:ea typeface="Georgia Pro Bold"/>
                <a:cs typeface="Georgia Pro Bold"/>
                <a:sym typeface="Georgia Pro Bold"/>
              </a:rPr>
              <a:t>Source:</a:t>
            </a:r>
            <a:r>
              <a:rPr lang="en-US" sz="2300" spc="11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 Team brainstorming</a:t>
            </a:r>
          </a:p>
          <a:p>
            <a:pPr algn="l">
              <a:lnSpc>
                <a:spcPts val="1399"/>
              </a:lnSpc>
            </a:pPr>
            <a:endParaRPr lang="en-US" sz="2300" spc="11">
              <a:solidFill>
                <a:srgbClr val="000000"/>
              </a:solidFill>
              <a:latin typeface="Georgia Pro"/>
              <a:ea typeface="Georgia Pro"/>
              <a:cs typeface="Georgia Pro"/>
              <a:sym typeface="Georgia Pro"/>
            </a:endParaRPr>
          </a:p>
          <a:p>
            <a:pPr algn="l">
              <a:lnSpc>
                <a:spcPts val="3220"/>
              </a:lnSpc>
            </a:pPr>
            <a:r>
              <a:rPr lang="en-US" sz="2300" b="1" spc="11">
                <a:solidFill>
                  <a:srgbClr val="000000"/>
                </a:solidFill>
                <a:latin typeface="Georgia Pro Bold"/>
                <a:ea typeface="Georgia Pro Bold"/>
                <a:cs typeface="Georgia Pro Bold"/>
                <a:sym typeface="Georgia Pro Bold"/>
              </a:rPr>
              <a:t>Insight:</a:t>
            </a:r>
            <a:r>
              <a:rPr lang="en-US" sz="2300" spc="11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 Opportunity to </a:t>
            </a:r>
          </a:p>
          <a:p>
            <a:pPr algn="l">
              <a:lnSpc>
                <a:spcPts val="3220"/>
              </a:lnSpc>
            </a:pPr>
            <a:r>
              <a:rPr lang="en-US" sz="2300" spc="11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                  leverage AI for </a:t>
            </a:r>
          </a:p>
          <a:p>
            <a:pPr algn="l">
              <a:lnSpc>
                <a:spcPts val="3220"/>
              </a:lnSpc>
            </a:pPr>
            <a:r>
              <a:rPr lang="en-US" sz="2300" spc="11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                  scalable, tailored prep</a:t>
            </a:r>
          </a:p>
        </p:txBody>
      </p:sp>
      <p:sp>
        <p:nvSpPr>
          <p:cNvPr id="38" name="Freeform 38"/>
          <p:cNvSpPr/>
          <p:nvPr/>
        </p:nvSpPr>
        <p:spPr>
          <a:xfrm>
            <a:off x="6206917" y="6092837"/>
            <a:ext cx="816092" cy="816092"/>
          </a:xfrm>
          <a:custGeom>
            <a:avLst/>
            <a:gdLst/>
            <a:ahLst/>
            <a:cxnLst/>
            <a:rect l="l" t="t" r="r" b="b"/>
            <a:pathLst>
              <a:path w="816092" h="816092">
                <a:moveTo>
                  <a:pt x="0" y="0"/>
                </a:moveTo>
                <a:lnTo>
                  <a:pt x="816092" y="0"/>
                </a:lnTo>
                <a:lnTo>
                  <a:pt x="816092" y="816092"/>
                </a:lnTo>
                <a:lnTo>
                  <a:pt x="0" y="81609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39" name="Freeform 39"/>
          <p:cNvSpPr/>
          <p:nvPr/>
        </p:nvSpPr>
        <p:spPr>
          <a:xfrm>
            <a:off x="1933065" y="7792921"/>
            <a:ext cx="820782" cy="707924"/>
          </a:xfrm>
          <a:custGeom>
            <a:avLst/>
            <a:gdLst/>
            <a:ahLst/>
            <a:cxnLst/>
            <a:rect l="l" t="t" r="r" b="b"/>
            <a:pathLst>
              <a:path w="820782" h="707924">
                <a:moveTo>
                  <a:pt x="0" y="0"/>
                </a:moveTo>
                <a:lnTo>
                  <a:pt x="820782" y="0"/>
                </a:lnTo>
                <a:lnTo>
                  <a:pt x="820782" y="707924"/>
                </a:lnTo>
                <a:lnTo>
                  <a:pt x="0" y="70792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40" name="Freeform 40"/>
          <p:cNvSpPr/>
          <p:nvPr/>
        </p:nvSpPr>
        <p:spPr>
          <a:xfrm>
            <a:off x="10788063" y="4661018"/>
            <a:ext cx="1368212" cy="1368212"/>
          </a:xfrm>
          <a:custGeom>
            <a:avLst/>
            <a:gdLst/>
            <a:ahLst/>
            <a:cxnLst/>
            <a:rect l="l" t="t" r="r" b="b"/>
            <a:pathLst>
              <a:path w="1368212" h="1368212">
                <a:moveTo>
                  <a:pt x="0" y="0"/>
                </a:moveTo>
                <a:lnTo>
                  <a:pt x="1368212" y="0"/>
                </a:lnTo>
                <a:lnTo>
                  <a:pt x="1368212" y="1368212"/>
                </a:lnTo>
                <a:lnTo>
                  <a:pt x="0" y="13682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41" name="AutoShape 41"/>
          <p:cNvSpPr/>
          <p:nvPr/>
        </p:nvSpPr>
        <p:spPr>
          <a:xfrm flipH="1" flipV="1">
            <a:off x="11355789" y="5791117"/>
            <a:ext cx="0" cy="660787"/>
          </a:xfrm>
          <a:prstGeom prst="line">
            <a:avLst/>
          </a:prstGeom>
          <a:ln w="38100" cap="flat">
            <a:solidFill>
              <a:srgbClr val="7E171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42" name="Group 42"/>
          <p:cNvGrpSpPr/>
          <p:nvPr/>
        </p:nvGrpSpPr>
        <p:grpSpPr>
          <a:xfrm>
            <a:off x="10789190" y="4661018"/>
            <a:ext cx="1130099" cy="1130099"/>
            <a:chOff x="0" y="0"/>
            <a:chExt cx="812800" cy="812800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E171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TextBox 4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2083" tIns="52083" rIns="52083" bIns="52083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45" name="AutoShape 45"/>
          <p:cNvSpPr/>
          <p:nvPr/>
        </p:nvSpPr>
        <p:spPr>
          <a:xfrm flipH="1" flipV="1">
            <a:off x="16051466" y="4473188"/>
            <a:ext cx="0" cy="660787"/>
          </a:xfrm>
          <a:prstGeom prst="line">
            <a:avLst/>
          </a:prstGeom>
          <a:ln w="38100" cap="flat">
            <a:solidFill>
              <a:srgbClr val="7E171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6" name="Freeform 46"/>
          <p:cNvSpPr/>
          <p:nvPr/>
        </p:nvSpPr>
        <p:spPr>
          <a:xfrm>
            <a:off x="15645104" y="3528080"/>
            <a:ext cx="809625" cy="809625"/>
          </a:xfrm>
          <a:custGeom>
            <a:avLst/>
            <a:gdLst/>
            <a:ahLst/>
            <a:cxnLst/>
            <a:rect l="l" t="t" r="r" b="b"/>
            <a:pathLst>
              <a:path w="809625" h="809625">
                <a:moveTo>
                  <a:pt x="0" y="0"/>
                </a:moveTo>
                <a:lnTo>
                  <a:pt x="809625" y="0"/>
                </a:lnTo>
                <a:lnTo>
                  <a:pt x="809625" y="809625"/>
                </a:lnTo>
                <a:lnTo>
                  <a:pt x="0" y="80962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47" name="Freeform 47"/>
          <p:cNvSpPr/>
          <p:nvPr/>
        </p:nvSpPr>
        <p:spPr>
          <a:xfrm>
            <a:off x="10966189" y="4854024"/>
            <a:ext cx="776102" cy="744088"/>
          </a:xfrm>
          <a:custGeom>
            <a:avLst/>
            <a:gdLst/>
            <a:ahLst/>
            <a:cxnLst/>
            <a:rect l="l" t="t" r="r" b="b"/>
            <a:pathLst>
              <a:path w="776102" h="744088">
                <a:moveTo>
                  <a:pt x="0" y="0"/>
                </a:moveTo>
                <a:lnTo>
                  <a:pt x="776101" y="0"/>
                </a:lnTo>
                <a:lnTo>
                  <a:pt x="776101" y="744088"/>
                </a:lnTo>
                <a:lnTo>
                  <a:pt x="0" y="74408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grpSp>
        <p:nvGrpSpPr>
          <p:cNvPr id="48" name="Group 48"/>
          <p:cNvGrpSpPr/>
          <p:nvPr/>
        </p:nvGrpSpPr>
        <p:grpSpPr>
          <a:xfrm>
            <a:off x="-849963" y="9791700"/>
            <a:ext cx="14728666" cy="1781674"/>
            <a:chOff x="0" y="0"/>
            <a:chExt cx="5134176" cy="621063"/>
          </a:xfrm>
        </p:grpSpPr>
        <p:sp>
          <p:nvSpPr>
            <p:cNvPr id="49" name="Freeform 49"/>
            <p:cNvSpPr/>
            <p:nvPr/>
          </p:nvSpPr>
          <p:spPr>
            <a:xfrm>
              <a:off x="0" y="0"/>
              <a:ext cx="5134176" cy="621063"/>
            </a:xfrm>
            <a:custGeom>
              <a:avLst/>
              <a:gdLst/>
              <a:ahLst/>
              <a:cxnLst/>
              <a:rect l="l" t="t" r="r" b="b"/>
              <a:pathLst>
                <a:path w="5134176" h="621063">
                  <a:moveTo>
                    <a:pt x="0" y="0"/>
                  </a:moveTo>
                  <a:lnTo>
                    <a:pt x="5134176" y="0"/>
                  </a:lnTo>
                  <a:lnTo>
                    <a:pt x="5134176" y="621063"/>
                  </a:lnTo>
                  <a:lnTo>
                    <a:pt x="0" y="621063"/>
                  </a:lnTo>
                  <a:close/>
                </a:path>
              </a:pathLst>
            </a:custGeom>
            <a:solidFill>
              <a:srgbClr val="FBB03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TextBox 50"/>
            <p:cNvSpPr txBox="1"/>
            <p:nvPr/>
          </p:nvSpPr>
          <p:spPr>
            <a:xfrm>
              <a:off x="0" y="-47625"/>
              <a:ext cx="5134176" cy="6686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51" name="Group 51"/>
          <p:cNvGrpSpPr/>
          <p:nvPr/>
        </p:nvGrpSpPr>
        <p:grpSpPr>
          <a:xfrm>
            <a:off x="9778130" y="9791700"/>
            <a:ext cx="11342486" cy="1426353"/>
            <a:chOff x="0" y="0"/>
            <a:chExt cx="3787668" cy="476311"/>
          </a:xfrm>
        </p:grpSpPr>
        <p:sp>
          <p:nvSpPr>
            <p:cNvPr id="52" name="Freeform 52"/>
            <p:cNvSpPr/>
            <p:nvPr/>
          </p:nvSpPr>
          <p:spPr>
            <a:xfrm>
              <a:off x="0" y="0"/>
              <a:ext cx="3787668" cy="476311"/>
            </a:xfrm>
            <a:custGeom>
              <a:avLst/>
              <a:gdLst/>
              <a:ahLst/>
              <a:cxnLst/>
              <a:rect l="l" t="t" r="r" b="b"/>
              <a:pathLst>
                <a:path w="3787668" h="476311">
                  <a:moveTo>
                    <a:pt x="68256" y="0"/>
                  </a:moveTo>
                  <a:lnTo>
                    <a:pt x="3719412" y="0"/>
                  </a:lnTo>
                  <a:cubicBezTo>
                    <a:pt x="3737515" y="0"/>
                    <a:pt x="3754876" y="7191"/>
                    <a:pt x="3767676" y="19992"/>
                  </a:cubicBezTo>
                  <a:cubicBezTo>
                    <a:pt x="3780477" y="32792"/>
                    <a:pt x="3787668" y="50153"/>
                    <a:pt x="3787668" y="68256"/>
                  </a:cubicBezTo>
                  <a:lnTo>
                    <a:pt x="3787668" y="408055"/>
                  </a:lnTo>
                  <a:cubicBezTo>
                    <a:pt x="3787668" y="426158"/>
                    <a:pt x="3780477" y="443519"/>
                    <a:pt x="3767676" y="456319"/>
                  </a:cubicBezTo>
                  <a:cubicBezTo>
                    <a:pt x="3754876" y="469120"/>
                    <a:pt x="3737515" y="476311"/>
                    <a:pt x="3719412" y="476311"/>
                  </a:cubicBezTo>
                  <a:lnTo>
                    <a:pt x="68256" y="476311"/>
                  </a:lnTo>
                  <a:cubicBezTo>
                    <a:pt x="30559" y="476311"/>
                    <a:pt x="0" y="445752"/>
                    <a:pt x="0" y="408055"/>
                  </a:cubicBezTo>
                  <a:lnTo>
                    <a:pt x="0" y="68256"/>
                  </a:lnTo>
                  <a:cubicBezTo>
                    <a:pt x="0" y="50153"/>
                    <a:pt x="7191" y="32792"/>
                    <a:pt x="19992" y="19992"/>
                  </a:cubicBezTo>
                  <a:cubicBezTo>
                    <a:pt x="32792" y="7191"/>
                    <a:pt x="50153" y="0"/>
                    <a:pt x="68256" y="0"/>
                  </a:cubicBezTo>
                  <a:close/>
                </a:path>
              </a:pathLst>
            </a:custGeom>
            <a:solidFill>
              <a:srgbClr val="7E171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3" name="TextBox 53"/>
            <p:cNvSpPr txBox="1"/>
            <p:nvPr/>
          </p:nvSpPr>
          <p:spPr>
            <a:xfrm>
              <a:off x="0" y="-47625"/>
              <a:ext cx="3787668" cy="5239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54" name="Group 54"/>
          <p:cNvGrpSpPr/>
          <p:nvPr/>
        </p:nvGrpSpPr>
        <p:grpSpPr>
          <a:xfrm>
            <a:off x="-921281" y="9757727"/>
            <a:ext cx="14728666" cy="1781674"/>
            <a:chOff x="0" y="0"/>
            <a:chExt cx="5134176" cy="621063"/>
          </a:xfrm>
        </p:grpSpPr>
        <p:sp>
          <p:nvSpPr>
            <p:cNvPr id="55" name="Freeform 55"/>
            <p:cNvSpPr/>
            <p:nvPr/>
          </p:nvSpPr>
          <p:spPr>
            <a:xfrm>
              <a:off x="0" y="0"/>
              <a:ext cx="5134176" cy="621063"/>
            </a:xfrm>
            <a:custGeom>
              <a:avLst/>
              <a:gdLst/>
              <a:ahLst/>
              <a:cxnLst/>
              <a:rect l="l" t="t" r="r" b="b"/>
              <a:pathLst>
                <a:path w="5134176" h="621063">
                  <a:moveTo>
                    <a:pt x="0" y="0"/>
                  </a:moveTo>
                  <a:lnTo>
                    <a:pt x="5134176" y="0"/>
                  </a:lnTo>
                  <a:lnTo>
                    <a:pt x="5134176" y="621063"/>
                  </a:lnTo>
                  <a:lnTo>
                    <a:pt x="0" y="621063"/>
                  </a:lnTo>
                  <a:close/>
                </a:path>
              </a:pathLst>
            </a:custGeom>
            <a:solidFill>
              <a:srgbClr val="FBB03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6" name="TextBox 56"/>
            <p:cNvSpPr txBox="1"/>
            <p:nvPr/>
          </p:nvSpPr>
          <p:spPr>
            <a:xfrm>
              <a:off x="0" y="-47625"/>
              <a:ext cx="5134176" cy="6686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57" name="Group 57"/>
          <p:cNvGrpSpPr/>
          <p:nvPr/>
        </p:nvGrpSpPr>
        <p:grpSpPr>
          <a:xfrm>
            <a:off x="9706812" y="9757727"/>
            <a:ext cx="11342486" cy="1426353"/>
            <a:chOff x="0" y="0"/>
            <a:chExt cx="3787668" cy="476311"/>
          </a:xfrm>
        </p:grpSpPr>
        <p:sp>
          <p:nvSpPr>
            <p:cNvPr id="58" name="Freeform 58"/>
            <p:cNvSpPr/>
            <p:nvPr/>
          </p:nvSpPr>
          <p:spPr>
            <a:xfrm>
              <a:off x="0" y="0"/>
              <a:ext cx="3787668" cy="476311"/>
            </a:xfrm>
            <a:custGeom>
              <a:avLst/>
              <a:gdLst/>
              <a:ahLst/>
              <a:cxnLst/>
              <a:rect l="l" t="t" r="r" b="b"/>
              <a:pathLst>
                <a:path w="3787668" h="476311">
                  <a:moveTo>
                    <a:pt x="68256" y="0"/>
                  </a:moveTo>
                  <a:lnTo>
                    <a:pt x="3719412" y="0"/>
                  </a:lnTo>
                  <a:cubicBezTo>
                    <a:pt x="3737515" y="0"/>
                    <a:pt x="3754876" y="7191"/>
                    <a:pt x="3767676" y="19992"/>
                  </a:cubicBezTo>
                  <a:cubicBezTo>
                    <a:pt x="3780477" y="32792"/>
                    <a:pt x="3787668" y="50153"/>
                    <a:pt x="3787668" y="68256"/>
                  </a:cubicBezTo>
                  <a:lnTo>
                    <a:pt x="3787668" y="408055"/>
                  </a:lnTo>
                  <a:cubicBezTo>
                    <a:pt x="3787668" y="426158"/>
                    <a:pt x="3780477" y="443519"/>
                    <a:pt x="3767676" y="456319"/>
                  </a:cubicBezTo>
                  <a:cubicBezTo>
                    <a:pt x="3754876" y="469120"/>
                    <a:pt x="3737515" y="476311"/>
                    <a:pt x="3719412" y="476311"/>
                  </a:cubicBezTo>
                  <a:lnTo>
                    <a:pt x="68256" y="476311"/>
                  </a:lnTo>
                  <a:cubicBezTo>
                    <a:pt x="30559" y="476311"/>
                    <a:pt x="0" y="445752"/>
                    <a:pt x="0" y="408055"/>
                  </a:cubicBezTo>
                  <a:lnTo>
                    <a:pt x="0" y="68256"/>
                  </a:lnTo>
                  <a:cubicBezTo>
                    <a:pt x="0" y="50153"/>
                    <a:pt x="7191" y="32792"/>
                    <a:pt x="19992" y="19992"/>
                  </a:cubicBezTo>
                  <a:cubicBezTo>
                    <a:pt x="32792" y="7191"/>
                    <a:pt x="50153" y="0"/>
                    <a:pt x="68256" y="0"/>
                  </a:cubicBezTo>
                  <a:close/>
                </a:path>
              </a:pathLst>
            </a:custGeom>
            <a:solidFill>
              <a:srgbClr val="7E171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9" name="TextBox 59"/>
            <p:cNvSpPr txBox="1"/>
            <p:nvPr/>
          </p:nvSpPr>
          <p:spPr>
            <a:xfrm>
              <a:off x="0" y="-47625"/>
              <a:ext cx="3787668" cy="5239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0" name="Freeform 60"/>
          <p:cNvSpPr/>
          <p:nvPr/>
        </p:nvSpPr>
        <p:spPr>
          <a:xfrm rot="689984" flipV="1">
            <a:off x="18617476" y="-5242720"/>
            <a:ext cx="17077406" cy="11100314"/>
          </a:xfrm>
          <a:custGeom>
            <a:avLst/>
            <a:gdLst/>
            <a:ahLst/>
            <a:cxnLst/>
            <a:rect l="l" t="t" r="r" b="b"/>
            <a:pathLst>
              <a:path w="17077406" h="11100314">
                <a:moveTo>
                  <a:pt x="0" y="11100314"/>
                </a:moveTo>
                <a:lnTo>
                  <a:pt x="17077405" y="11100314"/>
                </a:lnTo>
                <a:lnTo>
                  <a:pt x="17077405" y="0"/>
                </a:lnTo>
                <a:lnTo>
                  <a:pt x="0" y="0"/>
                </a:lnTo>
                <a:lnTo>
                  <a:pt x="0" y="1110031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1" name="Group 61"/>
          <p:cNvGrpSpPr/>
          <p:nvPr/>
        </p:nvGrpSpPr>
        <p:grpSpPr>
          <a:xfrm>
            <a:off x="791365" y="4892843"/>
            <a:ext cx="3342295" cy="724932"/>
            <a:chOff x="0" y="0"/>
            <a:chExt cx="1379562" cy="299222"/>
          </a:xfrm>
        </p:grpSpPr>
        <p:sp>
          <p:nvSpPr>
            <p:cNvPr id="62" name="Freeform 62"/>
            <p:cNvSpPr/>
            <p:nvPr/>
          </p:nvSpPr>
          <p:spPr>
            <a:xfrm>
              <a:off x="0" y="0"/>
              <a:ext cx="1379562" cy="299222"/>
            </a:xfrm>
            <a:custGeom>
              <a:avLst/>
              <a:gdLst/>
              <a:ahLst/>
              <a:cxnLst/>
              <a:rect l="l" t="t" r="r" b="b"/>
              <a:pathLst>
                <a:path w="1379562" h="299222">
                  <a:moveTo>
                    <a:pt x="149611" y="0"/>
                  </a:moveTo>
                  <a:lnTo>
                    <a:pt x="1229951" y="0"/>
                  </a:lnTo>
                  <a:cubicBezTo>
                    <a:pt x="1269630" y="0"/>
                    <a:pt x="1307685" y="15763"/>
                    <a:pt x="1335742" y="43820"/>
                  </a:cubicBezTo>
                  <a:cubicBezTo>
                    <a:pt x="1363800" y="71878"/>
                    <a:pt x="1379562" y="109932"/>
                    <a:pt x="1379562" y="149611"/>
                  </a:cubicBezTo>
                  <a:lnTo>
                    <a:pt x="1379562" y="149611"/>
                  </a:lnTo>
                  <a:cubicBezTo>
                    <a:pt x="1379562" y="232239"/>
                    <a:pt x="1312579" y="299222"/>
                    <a:pt x="1229951" y="299222"/>
                  </a:cubicBezTo>
                  <a:lnTo>
                    <a:pt x="149611" y="299222"/>
                  </a:lnTo>
                  <a:cubicBezTo>
                    <a:pt x="66983" y="299222"/>
                    <a:pt x="0" y="232239"/>
                    <a:pt x="0" y="149611"/>
                  </a:cubicBezTo>
                  <a:lnTo>
                    <a:pt x="0" y="149611"/>
                  </a:lnTo>
                  <a:cubicBezTo>
                    <a:pt x="0" y="66983"/>
                    <a:pt x="66983" y="0"/>
                    <a:pt x="149611" y="0"/>
                  </a:cubicBezTo>
                  <a:close/>
                </a:path>
              </a:pathLst>
            </a:custGeom>
            <a:solidFill>
              <a:srgbClr val="7E171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3" name="TextBox 63"/>
            <p:cNvSpPr txBox="1"/>
            <p:nvPr/>
          </p:nvSpPr>
          <p:spPr>
            <a:xfrm>
              <a:off x="0" y="-47625"/>
              <a:ext cx="1379562" cy="3468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4" name="TextBox 64"/>
          <p:cNvSpPr txBox="1"/>
          <p:nvPr/>
        </p:nvSpPr>
        <p:spPr>
          <a:xfrm>
            <a:off x="986698" y="4919938"/>
            <a:ext cx="2856378" cy="540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39"/>
              </a:lnSpc>
            </a:pPr>
            <a:r>
              <a:rPr lang="en-US" sz="3099" b="1" spc="15">
                <a:solidFill>
                  <a:srgbClr val="FFFBF5"/>
                </a:solidFill>
                <a:latin typeface="Georgia Pro Bold"/>
                <a:ea typeface="Georgia Pro Bold"/>
                <a:cs typeface="Georgia Pro Bold"/>
                <a:sym typeface="Georgia Pro Bold"/>
              </a:rPr>
              <a:t>Peers</a:t>
            </a:r>
          </a:p>
        </p:txBody>
      </p:sp>
      <p:grpSp>
        <p:nvGrpSpPr>
          <p:cNvPr id="65" name="Group 65"/>
          <p:cNvGrpSpPr/>
          <p:nvPr/>
        </p:nvGrpSpPr>
        <p:grpSpPr>
          <a:xfrm>
            <a:off x="5007707" y="3309858"/>
            <a:ext cx="3342295" cy="724932"/>
            <a:chOff x="0" y="0"/>
            <a:chExt cx="1379562" cy="299222"/>
          </a:xfrm>
        </p:grpSpPr>
        <p:sp>
          <p:nvSpPr>
            <p:cNvPr id="66" name="Freeform 66"/>
            <p:cNvSpPr/>
            <p:nvPr/>
          </p:nvSpPr>
          <p:spPr>
            <a:xfrm>
              <a:off x="0" y="0"/>
              <a:ext cx="1379562" cy="299222"/>
            </a:xfrm>
            <a:custGeom>
              <a:avLst/>
              <a:gdLst/>
              <a:ahLst/>
              <a:cxnLst/>
              <a:rect l="l" t="t" r="r" b="b"/>
              <a:pathLst>
                <a:path w="1379562" h="299222">
                  <a:moveTo>
                    <a:pt x="149611" y="0"/>
                  </a:moveTo>
                  <a:lnTo>
                    <a:pt x="1229951" y="0"/>
                  </a:lnTo>
                  <a:cubicBezTo>
                    <a:pt x="1269630" y="0"/>
                    <a:pt x="1307685" y="15763"/>
                    <a:pt x="1335742" y="43820"/>
                  </a:cubicBezTo>
                  <a:cubicBezTo>
                    <a:pt x="1363800" y="71878"/>
                    <a:pt x="1379562" y="109932"/>
                    <a:pt x="1379562" y="149611"/>
                  </a:cubicBezTo>
                  <a:lnTo>
                    <a:pt x="1379562" y="149611"/>
                  </a:lnTo>
                  <a:cubicBezTo>
                    <a:pt x="1379562" y="232239"/>
                    <a:pt x="1312579" y="299222"/>
                    <a:pt x="1229951" y="299222"/>
                  </a:cubicBezTo>
                  <a:lnTo>
                    <a:pt x="149611" y="299222"/>
                  </a:lnTo>
                  <a:cubicBezTo>
                    <a:pt x="66983" y="299222"/>
                    <a:pt x="0" y="232239"/>
                    <a:pt x="0" y="149611"/>
                  </a:cubicBezTo>
                  <a:lnTo>
                    <a:pt x="0" y="149611"/>
                  </a:lnTo>
                  <a:cubicBezTo>
                    <a:pt x="0" y="66983"/>
                    <a:pt x="66983" y="0"/>
                    <a:pt x="149611" y="0"/>
                  </a:cubicBezTo>
                  <a:close/>
                </a:path>
              </a:pathLst>
            </a:custGeom>
            <a:solidFill>
              <a:srgbClr val="7E171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7" name="TextBox 67"/>
            <p:cNvSpPr txBox="1"/>
            <p:nvPr/>
          </p:nvSpPr>
          <p:spPr>
            <a:xfrm>
              <a:off x="0" y="-47625"/>
              <a:ext cx="1379562" cy="3468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8" name="TextBox 68"/>
          <p:cNvSpPr txBox="1"/>
          <p:nvPr/>
        </p:nvSpPr>
        <p:spPr>
          <a:xfrm>
            <a:off x="5203040" y="3336952"/>
            <a:ext cx="2856378" cy="1083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39"/>
              </a:lnSpc>
            </a:pPr>
            <a:r>
              <a:rPr lang="en-US" sz="3099" b="1" spc="15">
                <a:solidFill>
                  <a:srgbClr val="FFFBF5"/>
                </a:solidFill>
                <a:latin typeface="Georgia Pro Bold"/>
                <a:ea typeface="Georgia Pro Bold"/>
                <a:cs typeface="Georgia Pro Bold"/>
                <a:sym typeface="Georgia Pro Bold"/>
              </a:rPr>
              <a:t>Faculties</a:t>
            </a:r>
          </a:p>
          <a:p>
            <a:pPr algn="ctr">
              <a:lnSpc>
                <a:spcPts val="4339"/>
              </a:lnSpc>
            </a:pPr>
            <a:endParaRPr lang="en-US" sz="3099" b="1" spc="15">
              <a:solidFill>
                <a:srgbClr val="FFFBF5"/>
              </a:solidFill>
              <a:latin typeface="Georgia Pro Bold"/>
              <a:ea typeface="Georgia Pro Bold"/>
              <a:cs typeface="Georgia Pro Bold"/>
              <a:sym typeface="Georgia Pro Bold"/>
            </a:endParaRPr>
          </a:p>
        </p:txBody>
      </p:sp>
      <p:grpSp>
        <p:nvGrpSpPr>
          <p:cNvPr id="69" name="Group 69"/>
          <p:cNvGrpSpPr/>
          <p:nvPr/>
        </p:nvGrpSpPr>
        <p:grpSpPr>
          <a:xfrm>
            <a:off x="9473792" y="2050464"/>
            <a:ext cx="3342295" cy="724932"/>
            <a:chOff x="0" y="0"/>
            <a:chExt cx="1379562" cy="299222"/>
          </a:xfrm>
        </p:grpSpPr>
        <p:sp>
          <p:nvSpPr>
            <p:cNvPr id="70" name="Freeform 70"/>
            <p:cNvSpPr/>
            <p:nvPr/>
          </p:nvSpPr>
          <p:spPr>
            <a:xfrm>
              <a:off x="0" y="0"/>
              <a:ext cx="1379562" cy="299222"/>
            </a:xfrm>
            <a:custGeom>
              <a:avLst/>
              <a:gdLst/>
              <a:ahLst/>
              <a:cxnLst/>
              <a:rect l="l" t="t" r="r" b="b"/>
              <a:pathLst>
                <a:path w="1379562" h="299222">
                  <a:moveTo>
                    <a:pt x="149611" y="0"/>
                  </a:moveTo>
                  <a:lnTo>
                    <a:pt x="1229951" y="0"/>
                  </a:lnTo>
                  <a:cubicBezTo>
                    <a:pt x="1269630" y="0"/>
                    <a:pt x="1307685" y="15763"/>
                    <a:pt x="1335742" y="43820"/>
                  </a:cubicBezTo>
                  <a:cubicBezTo>
                    <a:pt x="1363800" y="71878"/>
                    <a:pt x="1379562" y="109932"/>
                    <a:pt x="1379562" y="149611"/>
                  </a:cubicBezTo>
                  <a:lnTo>
                    <a:pt x="1379562" y="149611"/>
                  </a:lnTo>
                  <a:cubicBezTo>
                    <a:pt x="1379562" y="232239"/>
                    <a:pt x="1312579" y="299222"/>
                    <a:pt x="1229951" y="299222"/>
                  </a:cubicBezTo>
                  <a:lnTo>
                    <a:pt x="149611" y="299222"/>
                  </a:lnTo>
                  <a:cubicBezTo>
                    <a:pt x="66983" y="299222"/>
                    <a:pt x="0" y="232239"/>
                    <a:pt x="0" y="149611"/>
                  </a:cubicBezTo>
                  <a:lnTo>
                    <a:pt x="0" y="149611"/>
                  </a:lnTo>
                  <a:cubicBezTo>
                    <a:pt x="0" y="66983"/>
                    <a:pt x="66983" y="0"/>
                    <a:pt x="149611" y="0"/>
                  </a:cubicBezTo>
                  <a:close/>
                </a:path>
              </a:pathLst>
            </a:custGeom>
            <a:solidFill>
              <a:srgbClr val="7E171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1" name="TextBox 71"/>
            <p:cNvSpPr txBox="1"/>
            <p:nvPr/>
          </p:nvSpPr>
          <p:spPr>
            <a:xfrm>
              <a:off x="0" y="-47625"/>
              <a:ext cx="1379562" cy="3468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72" name="TextBox 72"/>
          <p:cNvSpPr txBox="1"/>
          <p:nvPr/>
        </p:nvSpPr>
        <p:spPr>
          <a:xfrm>
            <a:off x="9669126" y="2077558"/>
            <a:ext cx="2856378" cy="540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39"/>
              </a:lnSpc>
            </a:pPr>
            <a:r>
              <a:rPr lang="en-US" sz="3099" b="1" spc="15">
                <a:solidFill>
                  <a:srgbClr val="FFFBF5"/>
                </a:solidFill>
                <a:latin typeface="Georgia Pro Bold"/>
                <a:ea typeface="Georgia Pro Bold"/>
                <a:cs typeface="Georgia Pro Bold"/>
                <a:sym typeface="Georgia Pro Bold"/>
              </a:rPr>
              <a:t>Tools</a:t>
            </a:r>
          </a:p>
        </p:txBody>
      </p:sp>
      <p:grpSp>
        <p:nvGrpSpPr>
          <p:cNvPr id="73" name="Group 73"/>
          <p:cNvGrpSpPr/>
          <p:nvPr/>
        </p:nvGrpSpPr>
        <p:grpSpPr>
          <a:xfrm>
            <a:off x="14171600" y="294243"/>
            <a:ext cx="3342295" cy="724932"/>
            <a:chOff x="0" y="0"/>
            <a:chExt cx="1379562" cy="299222"/>
          </a:xfrm>
        </p:grpSpPr>
        <p:sp>
          <p:nvSpPr>
            <p:cNvPr id="74" name="Freeform 74"/>
            <p:cNvSpPr/>
            <p:nvPr/>
          </p:nvSpPr>
          <p:spPr>
            <a:xfrm>
              <a:off x="0" y="0"/>
              <a:ext cx="1379562" cy="299222"/>
            </a:xfrm>
            <a:custGeom>
              <a:avLst/>
              <a:gdLst/>
              <a:ahLst/>
              <a:cxnLst/>
              <a:rect l="l" t="t" r="r" b="b"/>
              <a:pathLst>
                <a:path w="1379562" h="299222">
                  <a:moveTo>
                    <a:pt x="149611" y="0"/>
                  </a:moveTo>
                  <a:lnTo>
                    <a:pt x="1229951" y="0"/>
                  </a:lnTo>
                  <a:cubicBezTo>
                    <a:pt x="1269630" y="0"/>
                    <a:pt x="1307685" y="15763"/>
                    <a:pt x="1335742" y="43820"/>
                  </a:cubicBezTo>
                  <a:cubicBezTo>
                    <a:pt x="1363800" y="71878"/>
                    <a:pt x="1379562" y="109932"/>
                    <a:pt x="1379562" y="149611"/>
                  </a:cubicBezTo>
                  <a:lnTo>
                    <a:pt x="1379562" y="149611"/>
                  </a:lnTo>
                  <a:cubicBezTo>
                    <a:pt x="1379562" y="232239"/>
                    <a:pt x="1312579" y="299222"/>
                    <a:pt x="1229951" y="299222"/>
                  </a:cubicBezTo>
                  <a:lnTo>
                    <a:pt x="149611" y="299222"/>
                  </a:lnTo>
                  <a:cubicBezTo>
                    <a:pt x="66983" y="299222"/>
                    <a:pt x="0" y="232239"/>
                    <a:pt x="0" y="149611"/>
                  </a:cubicBezTo>
                  <a:lnTo>
                    <a:pt x="0" y="149611"/>
                  </a:lnTo>
                  <a:cubicBezTo>
                    <a:pt x="0" y="66983"/>
                    <a:pt x="66983" y="0"/>
                    <a:pt x="149611" y="0"/>
                  </a:cubicBezTo>
                  <a:close/>
                </a:path>
              </a:pathLst>
            </a:custGeom>
            <a:solidFill>
              <a:srgbClr val="7E171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5" name="TextBox 75"/>
            <p:cNvSpPr txBox="1"/>
            <p:nvPr/>
          </p:nvSpPr>
          <p:spPr>
            <a:xfrm>
              <a:off x="0" y="-47625"/>
              <a:ext cx="1379562" cy="3468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76" name="TextBox 76"/>
          <p:cNvSpPr txBox="1"/>
          <p:nvPr/>
        </p:nvSpPr>
        <p:spPr>
          <a:xfrm>
            <a:off x="14366933" y="321337"/>
            <a:ext cx="2856378" cy="540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39"/>
              </a:lnSpc>
            </a:pPr>
            <a:r>
              <a:rPr lang="en-US" sz="3099" b="1" spc="15">
                <a:solidFill>
                  <a:srgbClr val="FFFBF5"/>
                </a:solidFill>
                <a:latin typeface="Georgia Pro Bold"/>
                <a:ea typeface="Georgia Pro Bold"/>
                <a:cs typeface="Georgia Pro Bold"/>
                <a:sym typeface="Georgia Pro Bold"/>
              </a:rPr>
              <a:t>Workshops</a:t>
            </a:r>
          </a:p>
        </p:txBody>
      </p:sp>
      <p:grpSp>
        <p:nvGrpSpPr>
          <p:cNvPr id="77" name="Group 77"/>
          <p:cNvGrpSpPr/>
          <p:nvPr/>
        </p:nvGrpSpPr>
        <p:grpSpPr>
          <a:xfrm>
            <a:off x="-6437387" y="-713177"/>
            <a:ext cx="11032213" cy="1426353"/>
            <a:chOff x="0" y="0"/>
            <a:chExt cx="3684056" cy="476311"/>
          </a:xfrm>
        </p:grpSpPr>
        <p:sp>
          <p:nvSpPr>
            <p:cNvPr id="78" name="Freeform 78"/>
            <p:cNvSpPr/>
            <p:nvPr/>
          </p:nvSpPr>
          <p:spPr>
            <a:xfrm>
              <a:off x="0" y="0"/>
              <a:ext cx="3684057" cy="476311"/>
            </a:xfrm>
            <a:custGeom>
              <a:avLst/>
              <a:gdLst/>
              <a:ahLst/>
              <a:cxnLst/>
              <a:rect l="l" t="t" r="r" b="b"/>
              <a:pathLst>
                <a:path w="3684057" h="476311">
                  <a:moveTo>
                    <a:pt x="70176" y="0"/>
                  </a:moveTo>
                  <a:lnTo>
                    <a:pt x="3613881" y="0"/>
                  </a:lnTo>
                  <a:cubicBezTo>
                    <a:pt x="3632493" y="0"/>
                    <a:pt x="3650342" y="7393"/>
                    <a:pt x="3663503" y="20554"/>
                  </a:cubicBezTo>
                  <a:cubicBezTo>
                    <a:pt x="3676663" y="33714"/>
                    <a:pt x="3684057" y="51564"/>
                    <a:pt x="3684057" y="70176"/>
                  </a:cubicBezTo>
                  <a:lnTo>
                    <a:pt x="3684057" y="406136"/>
                  </a:lnTo>
                  <a:cubicBezTo>
                    <a:pt x="3684057" y="424747"/>
                    <a:pt x="3676663" y="442597"/>
                    <a:pt x="3663503" y="455757"/>
                  </a:cubicBezTo>
                  <a:cubicBezTo>
                    <a:pt x="3650342" y="468918"/>
                    <a:pt x="3632493" y="476311"/>
                    <a:pt x="3613881" y="476311"/>
                  </a:cubicBezTo>
                  <a:lnTo>
                    <a:pt x="70176" y="476311"/>
                  </a:lnTo>
                  <a:cubicBezTo>
                    <a:pt x="51564" y="476311"/>
                    <a:pt x="33714" y="468918"/>
                    <a:pt x="20554" y="455757"/>
                  </a:cubicBezTo>
                  <a:cubicBezTo>
                    <a:pt x="7393" y="442597"/>
                    <a:pt x="0" y="424747"/>
                    <a:pt x="0" y="406136"/>
                  </a:cubicBezTo>
                  <a:lnTo>
                    <a:pt x="0" y="70176"/>
                  </a:lnTo>
                  <a:cubicBezTo>
                    <a:pt x="0" y="51564"/>
                    <a:pt x="7393" y="33714"/>
                    <a:pt x="20554" y="20554"/>
                  </a:cubicBezTo>
                  <a:cubicBezTo>
                    <a:pt x="33714" y="7393"/>
                    <a:pt x="51564" y="0"/>
                    <a:pt x="70176" y="0"/>
                  </a:cubicBezTo>
                  <a:close/>
                </a:path>
              </a:pathLst>
            </a:custGeom>
            <a:solidFill>
              <a:srgbClr val="FBB03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9" name="TextBox 79"/>
            <p:cNvSpPr txBox="1"/>
            <p:nvPr/>
          </p:nvSpPr>
          <p:spPr>
            <a:xfrm>
              <a:off x="0" y="-47625"/>
              <a:ext cx="3684056" cy="5239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80" name="TextBox 80"/>
          <p:cNvSpPr txBox="1"/>
          <p:nvPr/>
        </p:nvSpPr>
        <p:spPr>
          <a:xfrm>
            <a:off x="237064" y="5903316"/>
            <a:ext cx="5298851" cy="1360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220"/>
              </a:lnSpc>
            </a:pPr>
            <a:r>
              <a:rPr lang="en-US" sz="2300" b="1" spc="11">
                <a:solidFill>
                  <a:srgbClr val="000000"/>
                </a:solidFill>
                <a:latin typeface="Georgia Pro Bold"/>
                <a:ea typeface="Georgia Pro Bold"/>
                <a:cs typeface="Georgia Pro Bold"/>
                <a:sym typeface="Georgia Pro Bold"/>
              </a:rPr>
              <a:t>Source:</a:t>
            </a:r>
            <a:r>
              <a:rPr lang="en-US" sz="2300" spc="11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 Coffee chats &amp; conversations</a:t>
            </a:r>
          </a:p>
          <a:p>
            <a:pPr algn="just">
              <a:lnSpc>
                <a:spcPts val="1399"/>
              </a:lnSpc>
            </a:pPr>
            <a:endParaRPr lang="en-US" sz="2300" spc="11">
              <a:solidFill>
                <a:srgbClr val="000000"/>
              </a:solidFill>
              <a:latin typeface="Georgia Pro"/>
              <a:ea typeface="Georgia Pro"/>
              <a:cs typeface="Georgia Pro"/>
              <a:sym typeface="Georgia Pro"/>
            </a:endParaRPr>
          </a:p>
          <a:p>
            <a:pPr algn="just">
              <a:lnSpc>
                <a:spcPts val="3220"/>
              </a:lnSpc>
            </a:pPr>
            <a:r>
              <a:rPr lang="en-US" sz="2300" b="1" spc="11">
                <a:solidFill>
                  <a:srgbClr val="000000"/>
                </a:solidFill>
                <a:latin typeface="Georgia Pro Bold"/>
                <a:ea typeface="Georgia Pro Bold"/>
                <a:cs typeface="Georgia Pro Bold"/>
                <a:sym typeface="Georgia Pro Bold"/>
              </a:rPr>
              <a:t>Insight: </a:t>
            </a:r>
            <a:r>
              <a:rPr lang="en-US" sz="2300" spc="11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Recruiting is top priority, </a:t>
            </a:r>
          </a:p>
          <a:p>
            <a:pPr algn="just">
              <a:lnSpc>
                <a:spcPts val="3220"/>
              </a:lnSpc>
            </a:pPr>
            <a:r>
              <a:rPr lang="en-US" sz="2300" spc="11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                  high interview stress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3807385" y="105915"/>
            <a:ext cx="8092037" cy="922785"/>
            <a:chOff x="0" y="0"/>
            <a:chExt cx="2702225" cy="30815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702225" cy="308151"/>
            </a:xfrm>
            <a:custGeom>
              <a:avLst/>
              <a:gdLst/>
              <a:ahLst/>
              <a:cxnLst/>
              <a:rect l="l" t="t" r="r" b="b"/>
              <a:pathLst>
                <a:path w="2702225" h="308151">
                  <a:moveTo>
                    <a:pt x="95673" y="0"/>
                  </a:moveTo>
                  <a:lnTo>
                    <a:pt x="2606552" y="0"/>
                  </a:lnTo>
                  <a:cubicBezTo>
                    <a:pt x="2631926" y="0"/>
                    <a:pt x="2656261" y="10080"/>
                    <a:pt x="2674203" y="28022"/>
                  </a:cubicBezTo>
                  <a:cubicBezTo>
                    <a:pt x="2692145" y="45964"/>
                    <a:pt x="2702225" y="70299"/>
                    <a:pt x="2702225" y="95673"/>
                  </a:cubicBezTo>
                  <a:lnTo>
                    <a:pt x="2702225" y="212478"/>
                  </a:lnTo>
                  <a:cubicBezTo>
                    <a:pt x="2702225" y="265317"/>
                    <a:pt x="2659391" y="308151"/>
                    <a:pt x="2606552" y="308151"/>
                  </a:cubicBezTo>
                  <a:lnTo>
                    <a:pt x="95673" y="308151"/>
                  </a:lnTo>
                  <a:cubicBezTo>
                    <a:pt x="42834" y="308151"/>
                    <a:pt x="0" y="265317"/>
                    <a:pt x="0" y="212478"/>
                  </a:cubicBezTo>
                  <a:lnTo>
                    <a:pt x="0" y="95673"/>
                  </a:lnTo>
                  <a:cubicBezTo>
                    <a:pt x="0" y="42834"/>
                    <a:pt x="42834" y="0"/>
                    <a:pt x="95673" y="0"/>
                  </a:cubicBezTo>
                  <a:close/>
                </a:path>
              </a:pathLst>
            </a:custGeom>
            <a:solidFill>
              <a:srgbClr val="FBB03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2702225" cy="3557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0997083" y="-503717"/>
            <a:ext cx="11342486" cy="1007434"/>
            <a:chOff x="0" y="0"/>
            <a:chExt cx="3787668" cy="33641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787668" cy="336419"/>
            </a:xfrm>
            <a:custGeom>
              <a:avLst/>
              <a:gdLst/>
              <a:ahLst/>
              <a:cxnLst/>
              <a:rect l="l" t="t" r="r" b="b"/>
              <a:pathLst>
                <a:path w="3787668" h="336419">
                  <a:moveTo>
                    <a:pt x="68256" y="0"/>
                  </a:moveTo>
                  <a:lnTo>
                    <a:pt x="3719412" y="0"/>
                  </a:lnTo>
                  <a:cubicBezTo>
                    <a:pt x="3737515" y="0"/>
                    <a:pt x="3754876" y="7191"/>
                    <a:pt x="3767676" y="19992"/>
                  </a:cubicBezTo>
                  <a:cubicBezTo>
                    <a:pt x="3780477" y="32792"/>
                    <a:pt x="3787668" y="50153"/>
                    <a:pt x="3787668" y="68256"/>
                  </a:cubicBezTo>
                  <a:lnTo>
                    <a:pt x="3787668" y="268163"/>
                  </a:lnTo>
                  <a:cubicBezTo>
                    <a:pt x="3787668" y="305860"/>
                    <a:pt x="3757109" y="336419"/>
                    <a:pt x="3719412" y="336419"/>
                  </a:cubicBezTo>
                  <a:lnTo>
                    <a:pt x="68256" y="336419"/>
                  </a:lnTo>
                  <a:cubicBezTo>
                    <a:pt x="50153" y="336419"/>
                    <a:pt x="32792" y="329228"/>
                    <a:pt x="19992" y="316427"/>
                  </a:cubicBezTo>
                  <a:cubicBezTo>
                    <a:pt x="7191" y="303627"/>
                    <a:pt x="0" y="286266"/>
                    <a:pt x="0" y="268163"/>
                  </a:cubicBezTo>
                  <a:lnTo>
                    <a:pt x="0" y="68256"/>
                  </a:lnTo>
                  <a:cubicBezTo>
                    <a:pt x="0" y="50153"/>
                    <a:pt x="7191" y="32792"/>
                    <a:pt x="19992" y="19992"/>
                  </a:cubicBezTo>
                  <a:cubicBezTo>
                    <a:pt x="32792" y="7191"/>
                    <a:pt x="50153" y="0"/>
                    <a:pt x="68256" y="0"/>
                  </a:cubicBezTo>
                  <a:close/>
                </a:path>
              </a:pathLst>
            </a:custGeom>
            <a:solidFill>
              <a:srgbClr val="7E171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3787668" cy="3840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-921281" y="9852817"/>
            <a:ext cx="14728666" cy="1781674"/>
            <a:chOff x="0" y="0"/>
            <a:chExt cx="5134176" cy="62106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5134176" cy="621063"/>
            </a:xfrm>
            <a:custGeom>
              <a:avLst/>
              <a:gdLst/>
              <a:ahLst/>
              <a:cxnLst/>
              <a:rect l="l" t="t" r="r" b="b"/>
              <a:pathLst>
                <a:path w="5134176" h="621063">
                  <a:moveTo>
                    <a:pt x="0" y="0"/>
                  </a:moveTo>
                  <a:lnTo>
                    <a:pt x="5134176" y="0"/>
                  </a:lnTo>
                  <a:lnTo>
                    <a:pt x="5134176" y="621063"/>
                  </a:lnTo>
                  <a:lnTo>
                    <a:pt x="0" y="621063"/>
                  </a:lnTo>
                  <a:close/>
                </a:path>
              </a:pathLst>
            </a:custGeom>
            <a:solidFill>
              <a:srgbClr val="FBB03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5134176" cy="6686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9706812" y="9852817"/>
            <a:ext cx="11342486" cy="1426353"/>
            <a:chOff x="0" y="0"/>
            <a:chExt cx="3787668" cy="476311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787668" cy="476311"/>
            </a:xfrm>
            <a:custGeom>
              <a:avLst/>
              <a:gdLst/>
              <a:ahLst/>
              <a:cxnLst/>
              <a:rect l="l" t="t" r="r" b="b"/>
              <a:pathLst>
                <a:path w="3787668" h="476311">
                  <a:moveTo>
                    <a:pt x="68256" y="0"/>
                  </a:moveTo>
                  <a:lnTo>
                    <a:pt x="3719412" y="0"/>
                  </a:lnTo>
                  <a:cubicBezTo>
                    <a:pt x="3737515" y="0"/>
                    <a:pt x="3754876" y="7191"/>
                    <a:pt x="3767676" y="19992"/>
                  </a:cubicBezTo>
                  <a:cubicBezTo>
                    <a:pt x="3780477" y="32792"/>
                    <a:pt x="3787668" y="50153"/>
                    <a:pt x="3787668" y="68256"/>
                  </a:cubicBezTo>
                  <a:lnTo>
                    <a:pt x="3787668" y="408055"/>
                  </a:lnTo>
                  <a:cubicBezTo>
                    <a:pt x="3787668" y="426158"/>
                    <a:pt x="3780477" y="443519"/>
                    <a:pt x="3767676" y="456319"/>
                  </a:cubicBezTo>
                  <a:cubicBezTo>
                    <a:pt x="3754876" y="469120"/>
                    <a:pt x="3737515" y="476311"/>
                    <a:pt x="3719412" y="476311"/>
                  </a:cubicBezTo>
                  <a:lnTo>
                    <a:pt x="68256" y="476311"/>
                  </a:lnTo>
                  <a:cubicBezTo>
                    <a:pt x="30559" y="476311"/>
                    <a:pt x="0" y="445752"/>
                    <a:pt x="0" y="408055"/>
                  </a:cubicBezTo>
                  <a:lnTo>
                    <a:pt x="0" y="68256"/>
                  </a:lnTo>
                  <a:cubicBezTo>
                    <a:pt x="0" y="50153"/>
                    <a:pt x="7191" y="32792"/>
                    <a:pt x="19992" y="19992"/>
                  </a:cubicBezTo>
                  <a:cubicBezTo>
                    <a:pt x="32792" y="7191"/>
                    <a:pt x="50153" y="0"/>
                    <a:pt x="68256" y="0"/>
                  </a:cubicBezTo>
                  <a:close/>
                </a:path>
              </a:pathLst>
            </a:custGeom>
            <a:solidFill>
              <a:srgbClr val="7E171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47625"/>
              <a:ext cx="3787668" cy="5239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1655643" y="1468998"/>
            <a:ext cx="15616702" cy="8147770"/>
          </a:xfrm>
          <a:custGeom>
            <a:avLst/>
            <a:gdLst/>
            <a:ahLst/>
            <a:cxnLst/>
            <a:rect l="l" t="t" r="r" b="b"/>
            <a:pathLst>
              <a:path w="15616702" h="8147770">
                <a:moveTo>
                  <a:pt x="0" y="0"/>
                </a:moveTo>
                <a:lnTo>
                  <a:pt x="15616702" y="0"/>
                </a:lnTo>
                <a:lnTo>
                  <a:pt x="15616702" y="8147770"/>
                </a:lnTo>
                <a:lnTo>
                  <a:pt x="0" y="814777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78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>
            <a:off x="11667858" y="6976680"/>
            <a:ext cx="2010595" cy="758959"/>
          </a:xfrm>
          <a:custGeom>
            <a:avLst/>
            <a:gdLst/>
            <a:ahLst/>
            <a:cxnLst/>
            <a:rect l="l" t="t" r="r" b="b"/>
            <a:pathLst>
              <a:path w="2010595" h="758959">
                <a:moveTo>
                  <a:pt x="0" y="0"/>
                </a:moveTo>
                <a:lnTo>
                  <a:pt x="2010596" y="0"/>
                </a:lnTo>
                <a:lnTo>
                  <a:pt x="2010596" y="758959"/>
                </a:lnTo>
                <a:lnTo>
                  <a:pt x="0" y="75895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9290" b="-929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TextBox 17"/>
          <p:cNvSpPr txBox="1"/>
          <p:nvPr/>
        </p:nvSpPr>
        <p:spPr>
          <a:xfrm>
            <a:off x="453566" y="471549"/>
            <a:ext cx="11693276" cy="8483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99"/>
              </a:lnSpc>
            </a:pPr>
            <a:r>
              <a:rPr lang="en-US" sz="6399" b="1">
                <a:solidFill>
                  <a:srgbClr val="7E171A"/>
                </a:solidFill>
                <a:latin typeface="Georgia Pro Bold"/>
                <a:ea typeface="Georgia Pro Bold"/>
                <a:cs typeface="Georgia Pro Bold"/>
                <a:sym typeface="Georgia Pro Bold"/>
              </a:rPr>
              <a:t>Wireframe</a:t>
            </a:r>
          </a:p>
        </p:txBody>
      </p:sp>
      <p:sp>
        <p:nvSpPr>
          <p:cNvPr id="18" name="Freeform 18"/>
          <p:cNvSpPr/>
          <p:nvPr/>
        </p:nvSpPr>
        <p:spPr>
          <a:xfrm>
            <a:off x="7964046" y="3428168"/>
            <a:ext cx="2138210" cy="852286"/>
          </a:xfrm>
          <a:custGeom>
            <a:avLst/>
            <a:gdLst/>
            <a:ahLst/>
            <a:cxnLst/>
            <a:rect l="l" t="t" r="r" b="b"/>
            <a:pathLst>
              <a:path w="2138210" h="852286">
                <a:moveTo>
                  <a:pt x="0" y="0"/>
                </a:moveTo>
                <a:lnTo>
                  <a:pt x="2138211" y="0"/>
                </a:lnTo>
                <a:lnTo>
                  <a:pt x="2138211" y="852286"/>
                </a:lnTo>
                <a:lnTo>
                  <a:pt x="0" y="85228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6149" b="-614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Freeform 19"/>
          <p:cNvSpPr/>
          <p:nvPr/>
        </p:nvSpPr>
        <p:spPr>
          <a:xfrm>
            <a:off x="5217733" y="5102449"/>
            <a:ext cx="2138210" cy="852286"/>
          </a:xfrm>
          <a:custGeom>
            <a:avLst/>
            <a:gdLst/>
            <a:ahLst/>
            <a:cxnLst/>
            <a:rect l="l" t="t" r="r" b="b"/>
            <a:pathLst>
              <a:path w="2138210" h="852286">
                <a:moveTo>
                  <a:pt x="0" y="0"/>
                </a:moveTo>
                <a:lnTo>
                  <a:pt x="2138211" y="0"/>
                </a:lnTo>
                <a:lnTo>
                  <a:pt x="2138211" y="852286"/>
                </a:lnTo>
                <a:lnTo>
                  <a:pt x="0" y="85228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6149" b="-614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20"/>
          <p:cNvSpPr/>
          <p:nvPr/>
        </p:nvSpPr>
        <p:spPr>
          <a:xfrm>
            <a:off x="7964046" y="5155760"/>
            <a:ext cx="2138210" cy="852286"/>
          </a:xfrm>
          <a:custGeom>
            <a:avLst/>
            <a:gdLst/>
            <a:ahLst/>
            <a:cxnLst/>
            <a:rect l="l" t="t" r="r" b="b"/>
            <a:pathLst>
              <a:path w="2138210" h="852286">
                <a:moveTo>
                  <a:pt x="0" y="0"/>
                </a:moveTo>
                <a:lnTo>
                  <a:pt x="2138211" y="0"/>
                </a:lnTo>
                <a:lnTo>
                  <a:pt x="2138211" y="852286"/>
                </a:lnTo>
                <a:lnTo>
                  <a:pt x="0" y="85228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6149" b="-614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Freeform 21"/>
          <p:cNvSpPr/>
          <p:nvPr/>
        </p:nvSpPr>
        <p:spPr>
          <a:xfrm>
            <a:off x="11540243" y="3428168"/>
            <a:ext cx="2138210" cy="852286"/>
          </a:xfrm>
          <a:custGeom>
            <a:avLst/>
            <a:gdLst/>
            <a:ahLst/>
            <a:cxnLst/>
            <a:rect l="l" t="t" r="r" b="b"/>
            <a:pathLst>
              <a:path w="2138210" h="852286">
                <a:moveTo>
                  <a:pt x="0" y="0"/>
                </a:moveTo>
                <a:lnTo>
                  <a:pt x="2138211" y="0"/>
                </a:lnTo>
                <a:lnTo>
                  <a:pt x="2138211" y="852286"/>
                </a:lnTo>
                <a:lnTo>
                  <a:pt x="0" y="85228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6149" b="-614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Freeform 22"/>
          <p:cNvSpPr/>
          <p:nvPr/>
        </p:nvSpPr>
        <p:spPr>
          <a:xfrm>
            <a:off x="11540243" y="5166961"/>
            <a:ext cx="2138210" cy="841085"/>
          </a:xfrm>
          <a:custGeom>
            <a:avLst/>
            <a:gdLst/>
            <a:ahLst/>
            <a:cxnLst/>
            <a:rect l="l" t="t" r="r" b="b"/>
            <a:pathLst>
              <a:path w="2138210" h="841085">
                <a:moveTo>
                  <a:pt x="0" y="0"/>
                </a:moveTo>
                <a:lnTo>
                  <a:pt x="2138211" y="0"/>
                </a:lnTo>
                <a:lnTo>
                  <a:pt x="2138211" y="841085"/>
                </a:lnTo>
                <a:lnTo>
                  <a:pt x="0" y="84108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7562" b="-623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Freeform 23"/>
          <p:cNvSpPr/>
          <p:nvPr/>
        </p:nvSpPr>
        <p:spPr>
          <a:xfrm>
            <a:off x="8394889" y="6976680"/>
            <a:ext cx="1904072" cy="758959"/>
          </a:xfrm>
          <a:custGeom>
            <a:avLst/>
            <a:gdLst/>
            <a:ahLst/>
            <a:cxnLst/>
            <a:rect l="l" t="t" r="r" b="b"/>
            <a:pathLst>
              <a:path w="1904072" h="758959">
                <a:moveTo>
                  <a:pt x="0" y="0"/>
                </a:moveTo>
                <a:lnTo>
                  <a:pt x="1904072" y="0"/>
                </a:lnTo>
                <a:lnTo>
                  <a:pt x="1904072" y="758959"/>
                </a:lnTo>
                <a:lnTo>
                  <a:pt x="0" y="75895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6149" b="-614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Freeform 24"/>
          <p:cNvSpPr/>
          <p:nvPr/>
        </p:nvSpPr>
        <p:spPr>
          <a:xfrm>
            <a:off x="5340879" y="6976680"/>
            <a:ext cx="1891920" cy="754115"/>
          </a:xfrm>
          <a:custGeom>
            <a:avLst/>
            <a:gdLst/>
            <a:ahLst/>
            <a:cxnLst/>
            <a:rect l="l" t="t" r="r" b="b"/>
            <a:pathLst>
              <a:path w="1891920" h="754115">
                <a:moveTo>
                  <a:pt x="0" y="0"/>
                </a:moveTo>
                <a:lnTo>
                  <a:pt x="1891920" y="0"/>
                </a:lnTo>
                <a:lnTo>
                  <a:pt x="1891920" y="754115"/>
                </a:lnTo>
                <a:lnTo>
                  <a:pt x="0" y="75411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6149" b="-614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5" name="Freeform 25"/>
          <p:cNvSpPr/>
          <p:nvPr/>
        </p:nvSpPr>
        <p:spPr>
          <a:xfrm>
            <a:off x="1892562" y="6976680"/>
            <a:ext cx="1891920" cy="754115"/>
          </a:xfrm>
          <a:custGeom>
            <a:avLst/>
            <a:gdLst/>
            <a:ahLst/>
            <a:cxnLst/>
            <a:rect l="l" t="t" r="r" b="b"/>
            <a:pathLst>
              <a:path w="1891920" h="754115">
                <a:moveTo>
                  <a:pt x="0" y="0"/>
                </a:moveTo>
                <a:lnTo>
                  <a:pt x="1891919" y="0"/>
                </a:lnTo>
                <a:lnTo>
                  <a:pt x="1891919" y="754115"/>
                </a:lnTo>
                <a:lnTo>
                  <a:pt x="0" y="75411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6149" b="-614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6" name="Freeform 26"/>
          <p:cNvSpPr/>
          <p:nvPr/>
        </p:nvSpPr>
        <p:spPr>
          <a:xfrm>
            <a:off x="8027854" y="1793903"/>
            <a:ext cx="2010595" cy="758959"/>
          </a:xfrm>
          <a:custGeom>
            <a:avLst/>
            <a:gdLst/>
            <a:ahLst/>
            <a:cxnLst/>
            <a:rect l="l" t="t" r="r" b="b"/>
            <a:pathLst>
              <a:path w="2010595" h="758959">
                <a:moveTo>
                  <a:pt x="0" y="0"/>
                </a:moveTo>
                <a:lnTo>
                  <a:pt x="2010595" y="0"/>
                </a:lnTo>
                <a:lnTo>
                  <a:pt x="2010595" y="758959"/>
                </a:lnTo>
                <a:lnTo>
                  <a:pt x="0" y="75895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9290" b="-929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7" name="Freeform 27"/>
          <p:cNvSpPr/>
          <p:nvPr/>
        </p:nvSpPr>
        <p:spPr>
          <a:xfrm>
            <a:off x="15045505" y="6971836"/>
            <a:ext cx="2010595" cy="758959"/>
          </a:xfrm>
          <a:custGeom>
            <a:avLst/>
            <a:gdLst/>
            <a:ahLst/>
            <a:cxnLst/>
            <a:rect l="l" t="t" r="r" b="b"/>
            <a:pathLst>
              <a:path w="2010595" h="758959">
                <a:moveTo>
                  <a:pt x="0" y="0"/>
                </a:moveTo>
                <a:lnTo>
                  <a:pt x="2010596" y="0"/>
                </a:lnTo>
                <a:lnTo>
                  <a:pt x="2010596" y="758959"/>
                </a:lnTo>
                <a:lnTo>
                  <a:pt x="0" y="75895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9290" b="-929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8" name="Freeform 28"/>
          <p:cNvSpPr/>
          <p:nvPr/>
        </p:nvSpPr>
        <p:spPr>
          <a:xfrm>
            <a:off x="8394889" y="8699459"/>
            <a:ext cx="2010595" cy="601601"/>
          </a:xfrm>
          <a:custGeom>
            <a:avLst/>
            <a:gdLst/>
            <a:ahLst/>
            <a:cxnLst/>
            <a:rect l="l" t="t" r="r" b="b"/>
            <a:pathLst>
              <a:path w="2010595" h="601601">
                <a:moveTo>
                  <a:pt x="0" y="0"/>
                </a:moveTo>
                <a:lnTo>
                  <a:pt x="2010596" y="0"/>
                </a:lnTo>
                <a:lnTo>
                  <a:pt x="2010596" y="601601"/>
                </a:lnTo>
                <a:lnTo>
                  <a:pt x="0" y="60160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1720" b="-3787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9" name="Freeform 29"/>
          <p:cNvSpPr/>
          <p:nvPr/>
        </p:nvSpPr>
        <p:spPr>
          <a:xfrm>
            <a:off x="5345348" y="8620780"/>
            <a:ext cx="2010595" cy="758959"/>
          </a:xfrm>
          <a:custGeom>
            <a:avLst/>
            <a:gdLst/>
            <a:ahLst/>
            <a:cxnLst/>
            <a:rect l="l" t="t" r="r" b="b"/>
            <a:pathLst>
              <a:path w="2010595" h="758959">
                <a:moveTo>
                  <a:pt x="0" y="0"/>
                </a:moveTo>
                <a:lnTo>
                  <a:pt x="2010596" y="0"/>
                </a:lnTo>
                <a:lnTo>
                  <a:pt x="2010596" y="758959"/>
                </a:lnTo>
                <a:lnTo>
                  <a:pt x="0" y="75895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9290" b="-929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0" name="TextBox 30"/>
          <p:cNvSpPr txBox="1"/>
          <p:nvPr/>
        </p:nvSpPr>
        <p:spPr>
          <a:xfrm>
            <a:off x="7754108" y="1693184"/>
            <a:ext cx="2558087" cy="8596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69"/>
              </a:lnSpc>
              <a:spcBef>
                <a:spcPct val="0"/>
              </a:spcBef>
            </a:pPr>
            <a:r>
              <a:rPr lang="en-US" sz="2478" b="1">
                <a:solidFill>
                  <a:srgbClr val="7E171A"/>
                </a:solidFill>
                <a:latin typeface="Georgia Pro Bold"/>
                <a:ea typeface="Georgia Pro Bold"/>
                <a:cs typeface="Georgia Pro Bold"/>
                <a:sym typeface="Georgia Pro Bold"/>
              </a:rPr>
              <a:t>Login/create account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7754108" y="3612265"/>
            <a:ext cx="2558087" cy="4269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69"/>
              </a:lnSpc>
              <a:spcBef>
                <a:spcPct val="0"/>
              </a:spcBef>
            </a:pPr>
            <a:r>
              <a:rPr lang="en-US" sz="2478" b="1">
                <a:solidFill>
                  <a:srgbClr val="7E171A"/>
                </a:solidFill>
                <a:latin typeface="Georgia Pro Bold"/>
                <a:ea typeface="Georgia Pro Bold"/>
                <a:cs typeface="Georgia Pro Bold"/>
                <a:sym typeface="Georgia Pro Bold"/>
              </a:rPr>
              <a:t>Dashboard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1330305" y="3612265"/>
            <a:ext cx="2558087" cy="4269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69"/>
              </a:lnSpc>
              <a:spcBef>
                <a:spcPct val="0"/>
              </a:spcBef>
            </a:pPr>
            <a:r>
              <a:rPr lang="en-US" sz="2478" b="1">
                <a:solidFill>
                  <a:srgbClr val="7E171A"/>
                </a:solidFill>
                <a:latin typeface="Georgia Pro Bold"/>
                <a:ea typeface="Georgia Pro Bold"/>
                <a:cs typeface="Georgia Pro Bold"/>
                <a:sym typeface="Georgia Pro Bold"/>
              </a:rPr>
              <a:t>Resources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7847397" y="5339857"/>
            <a:ext cx="2558087" cy="4269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69"/>
              </a:lnSpc>
              <a:spcBef>
                <a:spcPct val="0"/>
              </a:spcBef>
            </a:pPr>
            <a:r>
              <a:rPr lang="en-US" sz="2478" b="1">
                <a:solidFill>
                  <a:srgbClr val="7E171A"/>
                </a:solidFill>
                <a:latin typeface="Georgia Pro Bold"/>
                <a:ea typeface="Georgia Pro Bold"/>
                <a:cs typeface="Georgia Pro Bold"/>
                <a:sym typeface="Georgia Pro Bold"/>
              </a:rPr>
              <a:t>Repository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1330305" y="5339857"/>
            <a:ext cx="2558087" cy="4269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69"/>
              </a:lnSpc>
              <a:spcBef>
                <a:spcPct val="0"/>
              </a:spcBef>
            </a:pPr>
            <a:r>
              <a:rPr lang="en-US" sz="2478" b="1">
                <a:solidFill>
                  <a:srgbClr val="7E171A"/>
                </a:solidFill>
                <a:latin typeface="Georgia Pro Bold"/>
                <a:ea typeface="Georgia Pro Bold"/>
                <a:cs typeface="Georgia Pro Bold"/>
                <a:sym typeface="Georgia Pro Bold"/>
              </a:rPr>
              <a:t>Dashboard 2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5129735" y="5109811"/>
            <a:ext cx="2226209" cy="8596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69"/>
              </a:lnSpc>
            </a:pPr>
            <a:r>
              <a:rPr lang="en-US" sz="2478" b="1">
                <a:solidFill>
                  <a:srgbClr val="7E171A"/>
                </a:solidFill>
                <a:latin typeface="Georgia Pro Bold"/>
                <a:ea typeface="Georgia Pro Bold"/>
                <a:cs typeface="Georgia Pro Bold"/>
                <a:sym typeface="Georgia Pro Bold"/>
              </a:rPr>
              <a:t>Start</a:t>
            </a:r>
          </a:p>
          <a:p>
            <a:pPr algn="ctr">
              <a:lnSpc>
                <a:spcPts val="3469"/>
              </a:lnSpc>
              <a:spcBef>
                <a:spcPct val="0"/>
              </a:spcBef>
            </a:pPr>
            <a:r>
              <a:rPr lang="en-US" sz="2478" b="1">
                <a:solidFill>
                  <a:srgbClr val="7E171A"/>
                </a:solidFill>
                <a:latin typeface="Georgia Pro Bold"/>
                <a:ea typeface="Georgia Pro Bold"/>
                <a:cs typeface="Georgia Pro Bold"/>
                <a:sym typeface="Georgia Pro Bold"/>
              </a:rPr>
              <a:t>Interview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8121143" y="7114113"/>
            <a:ext cx="2558087" cy="4269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69"/>
              </a:lnSpc>
              <a:spcBef>
                <a:spcPct val="0"/>
              </a:spcBef>
            </a:pPr>
            <a:r>
              <a:rPr lang="en-US" sz="2478" b="1">
                <a:solidFill>
                  <a:srgbClr val="7E171A"/>
                </a:solidFill>
                <a:latin typeface="Georgia Pro Bold"/>
                <a:ea typeface="Georgia Pro Bold"/>
                <a:cs typeface="Georgia Pro Bold"/>
                <a:sym typeface="Georgia Pro Bold"/>
              </a:rPr>
              <a:t>Group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5022254" y="7114113"/>
            <a:ext cx="2558087" cy="4269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69"/>
              </a:lnSpc>
              <a:spcBef>
                <a:spcPct val="0"/>
              </a:spcBef>
            </a:pPr>
            <a:r>
              <a:rPr lang="en-US" sz="2478" b="1">
                <a:solidFill>
                  <a:srgbClr val="7E171A"/>
                </a:solidFill>
                <a:latin typeface="Georgia Pro Bold"/>
                <a:ea typeface="Georgia Pro Bold"/>
                <a:cs typeface="Georgia Pro Bold"/>
                <a:sym typeface="Georgia Pro Bold"/>
              </a:rPr>
              <a:t>Technical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618574" y="7114113"/>
            <a:ext cx="2558087" cy="4269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69"/>
              </a:lnSpc>
              <a:spcBef>
                <a:spcPct val="0"/>
              </a:spcBef>
            </a:pPr>
            <a:r>
              <a:rPr lang="en-US" sz="2478" b="1">
                <a:solidFill>
                  <a:srgbClr val="7E171A"/>
                </a:solidFill>
                <a:latin typeface="Georgia Pro Bold"/>
                <a:ea typeface="Georgia Pro Bold"/>
                <a:cs typeface="Georgia Pro Bold"/>
                <a:sym typeface="Georgia Pro Bold"/>
              </a:rPr>
              <a:t>Behavioral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1375355" y="6897745"/>
            <a:ext cx="2558087" cy="8596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69"/>
              </a:lnSpc>
            </a:pPr>
            <a:r>
              <a:rPr lang="en-US" sz="2478" b="1">
                <a:solidFill>
                  <a:srgbClr val="7E171A"/>
                </a:solidFill>
                <a:latin typeface="Georgia Pro Bold"/>
                <a:ea typeface="Georgia Pro Bold"/>
                <a:cs typeface="Georgia Pro Bold"/>
                <a:sym typeface="Georgia Pro Bold"/>
              </a:rPr>
              <a:t>Graphs </a:t>
            </a:r>
          </a:p>
          <a:p>
            <a:pPr algn="ctr">
              <a:lnSpc>
                <a:spcPts val="3469"/>
              </a:lnSpc>
              <a:spcBef>
                <a:spcPct val="0"/>
              </a:spcBef>
            </a:pPr>
            <a:r>
              <a:rPr lang="en-US" sz="2478" b="1">
                <a:solidFill>
                  <a:srgbClr val="7E171A"/>
                </a:solidFill>
                <a:latin typeface="Georgia Pro Bold"/>
                <a:ea typeface="Georgia Pro Bold"/>
                <a:cs typeface="Georgia Pro Bold"/>
                <a:sym typeface="Georgia Pro Bold"/>
              </a:rPr>
              <a:t>with Data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4853531" y="7114113"/>
            <a:ext cx="2558087" cy="4269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69"/>
              </a:lnSpc>
              <a:spcBef>
                <a:spcPct val="0"/>
              </a:spcBef>
            </a:pPr>
            <a:r>
              <a:rPr lang="en-US" sz="2478" b="1">
                <a:solidFill>
                  <a:srgbClr val="7E171A"/>
                </a:solidFill>
                <a:latin typeface="Georgia Pro Bold"/>
                <a:ea typeface="Georgia Pro Bold"/>
                <a:cs typeface="Georgia Pro Bold"/>
                <a:sym typeface="Georgia Pro Bold"/>
              </a:rPr>
              <a:t>Recording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8121143" y="8757880"/>
            <a:ext cx="2558087" cy="4269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69"/>
              </a:lnSpc>
              <a:spcBef>
                <a:spcPct val="0"/>
              </a:spcBef>
            </a:pPr>
            <a:r>
              <a:rPr lang="en-US" sz="2478" b="1">
                <a:solidFill>
                  <a:srgbClr val="7E171A"/>
                </a:solidFill>
                <a:latin typeface="Georgia Pro Bold"/>
                <a:ea typeface="Georgia Pro Bold"/>
                <a:cs typeface="Georgia Pro Bold"/>
                <a:sym typeface="Georgia Pro Bold"/>
              </a:rPr>
              <a:t>Repository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7905259" y="9180523"/>
            <a:ext cx="2477481" cy="824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endParaRPr/>
          </a:p>
          <a:p>
            <a:pPr algn="ctr">
              <a:lnSpc>
                <a:spcPts val="3359"/>
              </a:lnSpc>
              <a:spcBef>
                <a:spcPct val="0"/>
              </a:spcBef>
            </a:pPr>
            <a:endParaRPr/>
          </a:p>
        </p:txBody>
      </p:sp>
      <p:sp>
        <p:nvSpPr>
          <p:cNvPr id="43" name="TextBox 43"/>
          <p:cNvSpPr txBox="1"/>
          <p:nvPr/>
        </p:nvSpPr>
        <p:spPr>
          <a:xfrm>
            <a:off x="5022254" y="8757880"/>
            <a:ext cx="2558087" cy="4269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69"/>
              </a:lnSpc>
              <a:spcBef>
                <a:spcPct val="0"/>
              </a:spcBef>
            </a:pPr>
            <a:r>
              <a:rPr lang="en-US" sz="2478" b="1">
                <a:solidFill>
                  <a:srgbClr val="7E171A"/>
                </a:solidFill>
                <a:latin typeface="Georgia Pro Bold"/>
                <a:ea typeface="Georgia Pro Bold"/>
                <a:cs typeface="Georgia Pro Bold"/>
                <a:sym typeface="Georgia Pro Bold"/>
              </a:rPr>
              <a:t>Results</a:t>
            </a:r>
          </a:p>
        </p:txBody>
      </p:sp>
      <p:grpSp>
        <p:nvGrpSpPr>
          <p:cNvPr id="44" name="Group 44"/>
          <p:cNvGrpSpPr/>
          <p:nvPr/>
        </p:nvGrpSpPr>
        <p:grpSpPr>
          <a:xfrm>
            <a:off x="-849963" y="9791700"/>
            <a:ext cx="14728666" cy="1781674"/>
            <a:chOff x="0" y="0"/>
            <a:chExt cx="5134176" cy="621063"/>
          </a:xfrm>
        </p:grpSpPr>
        <p:sp>
          <p:nvSpPr>
            <p:cNvPr id="45" name="Freeform 45"/>
            <p:cNvSpPr/>
            <p:nvPr/>
          </p:nvSpPr>
          <p:spPr>
            <a:xfrm>
              <a:off x="0" y="0"/>
              <a:ext cx="5134176" cy="621063"/>
            </a:xfrm>
            <a:custGeom>
              <a:avLst/>
              <a:gdLst/>
              <a:ahLst/>
              <a:cxnLst/>
              <a:rect l="l" t="t" r="r" b="b"/>
              <a:pathLst>
                <a:path w="5134176" h="621063">
                  <a:moveTo>
                    <a:pt x="0" y="0"/>
                  </a:moveTo>
                  <a:lnTo>
                    <a:pt x="5134176" y="0"/>
                  </a:lnTo>
                  <a:lnTo>
                    <a:pt x="5134176" y="621063"/>
                  </a:lnTo>
                  <a:lnTo>
                    <a:pt x="0" y="621063"/>
                  </a:lnTo>
                  <a:close/>
                </a:path>
              </a:pathLst>
            </a:custGeom>
            <a:solidFill>
              <a:srgbClr val="FBB03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TextBox 46"/>
            <p:cNvSpPr txBox="1"/>
            <p:nvPr/>
          </p:nvSpPr>
          <p:spPr>
            <a:xfrm>
              <a:off x="0" y="-47625"/>
              <a:ext cx="5134176" cy="6686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47" name="Group 47"/>
          <p:cNvGrpSpPr/>
          <p:nvPr/>
        </p:nvGrpSpPr>
        <p:grpSpPr>
          <a:xfrm>
            <a:off x="9778130" y="9791700"/>
            <a:ext cx="11342486" cy="1426353"/>
            <a:chOff x="0" y="0"/>
            <a:chExt cx="3787668" cy="476311"/>
          </a:xfrm>
        </p:grpSpPr>
        <p:sp>
          <p:nvSpPr>
            <p:cNvPr id="48" name="Freeform 48"/>
            <p:cNvSpPr/>
            <p:nvPr/>
          </p:nvSpPr>
          <p:spPr>
            <a:xfrm>
              <a:off x="0" y="0"/>
              <a:ext cx="3787668" cy="476311"/>
            </a:xfrm>
            <a:custGeom>
              <a:avLst/>
              <a:gdLst/>
              <a:ahLst/>
              <a:cxnLst/>
              <a:rect l="l" t="t" r="r" b="b"/>
              <a:pathLst>
                <a:path w="3787668" h="476311">
                  <a:moveTo>
                    <a:pt x="68256" y="0"/>
                  </a:moveTo>
                  <a:lnTo>
                    <a:pt x="3719412" y="0"/>
                  </a:lnTo>
                  <a:cubicBezTo>
                    <a:pt x="3737515" y="0"/>
                    <a:pt x="3754876" y="7191"/>
                    <a:pt x="3767676" y="19992"/>
                  </a:cubicBezTo>
                  <a:cubicBezTo>
                    <a:pt x="3780477" y="32792"/>
                    <a:pt x="3787668" y="50153"/>
                    <a:pt x="3787668" y="68256"/>
                  </a:cubicBezTo>
                  <a:lnTo>
                    <a:pt x="3787668" y="408055"/>
                  </a:lnTo>
                  <a:cubicBezTo>
                    <a:pt x="3787668" y="426158"/>
                    <a:pt x="3780477" y="443519"/>
                    <a:pt x="3767676" y="456319"/>
                  </a:cubicBezTo>
                  <a:cubicBezTo>
                    <a:pt x="3754876" y="469120"/>
                    <a:pt x="3737515" y="476311"/>
                    <a:pt x="3719412" y="476311"/>
                  </a:cubicBezTo>
                  <a:lnTo>
                    <a:pt x="68256" y="476311"/>
                  </a:lnTo>
                  <a:cubicBezTo>
                    <a:pt x="30559" y="476311"/>
                    <a:pt x="0" y="445752"/>
                    <a:pt x="0" y="408055"/>
                  </a:cubicBezTo>
                  <a:lnTo>
                    <a:pt x="0" y="68256"/>
                  </a:lnTo>
                  <a:cubicBezTo>
                    <a:pt x="0" y="50153"/>
                    <a:pt x="7191" y="32792"/>
                    <a:pt x="19992" y="19992"/>
                  </a:cubicBezTo>
                  <a:cubicBezTo>
                    <a:pt x="32792" y="7191"/>
                    <a:pt x="50153" y="0"/>
                    <a:pt x="68256" y="0"/>
                  </a:cubicBezTo>
                  <a:close/>
                </a:path>
              </a:pathLst>
            </a:custGeom>
            <a:solidFill>
              <a:srgbClr val="7E171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TextBox 49"/>
            <p:cNvSpPr txBox="1"/>
            <p:nvPr/>
          </p:nvSpPr>
          <p:spPr>
            <a:xfrm>
              <a:off x="0" y="-47625"/>
              <a:ext cx="3787668" cy="5239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50" name="Group 50"/>
          <p:cNvGrpSpPr/>
          <p:nvPr/>
        </p:nvGrpSpPr>
        <p:grpSpPr>
          <a:xfrm>
            <a:off x="-921281" y="9757727"/>
            <a:ext cx="14728666" cy="1781674"/>
            <a:chOff x="0" y="0"/>
            <a:chExt cx="5134176" cy="621063"/>
          </a:xfrm>
        </p:grpSpPr>
        <p:sp>
          <p:nvSpPr>
            <p:cNvPr id="51" name="Freeform 51"/>
            <p:cNvSpPr/>
            <p:nvPr/>
          </p:nvSpPr>
          <p:spPr>
            <a:xfrm>
              <a:off x="0" y="0"/>
              <a:ext cx="5134176" cy="621063"/>
            </a:xfrm>
            <a:custGeom>
              <a:avLst/>
              <a:gdLst/>
              <a:ahLst/>
              <a:cxnLst/>
              <a:rect l="l" t="t" r="r" b="b"/>
              <a:pathLst>
                <a:path w="5134176" h="621063">
                  <a:moveTo>
                    <a:pt x="0" y="0"/>
                  </a:moveTo>
                  <a:lnTo>
                    <a:pt x="5134176" y="0"/>
                  </a:lnTo>
                  <a:lnTo>
                    <a:pt x="5134176" y="621063"/>
                  </a:lnTo>
                  <a:lnTo>
                    <a:pt x="0" y="621063"/>
                  </a:lnTo>
                  <a:close/>
                </a:path>
              </a:pathLst>
            </a:custGeom>
            <a:solidFill>
              <a:srgbClr val="FBB03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2" name="TextBox 52"/>
            <p:cNvSpPr txBox="1"/>
            <p:nvPr/>
          </p:nvSpPr>
          <p:spPr>
            <a:xfrm>
              <a:off x="0" y="-47625"/>
              <a:ext cx="5134176" cy="6686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53" name="Group 53"/>
          <p:cNvGrpSpPr/>
          <p:nvPr/>
        </p:nvGrpSpPr>
        <p:grpSpPr>
          <a:xfrm>
            <a:off x="9706812" y="9757727"/>
            <a:ext cx="11342486" cy="1426353"/>
            <a:chOff x="0" y="0"/>
            <a:chExt cx="3787668" cy="476311"/>
          </a:xfrm>
        </p:grpSpPr>
        <p:sp>
          <p:nvSpPr>
            <p:cNvPr id="54" name="Freeform 54"/>
            <p:cNvSpPr/>
            <p:nvPr/>
          </p:nvSpPr>
          <p:spPr>
            <a:xfrm>
              <a:off x="0" y="0"/>
              <a:ext cx="3787668" cy="476311"/>
            </a:xfrm>
            <a:custGeom>
              <a:avLst/>
              <a:gdLst/>
              <a:ahLst/>
              <a:cxnLst/>
              <a:rect l="l" t="t" r="r" b="b"/>
              <a:pathLst>
                <a:path w="3787668" h="476311">
                  <a:moveTo>
                    <a:pt x="68256" y="0"/>
                  </a:moveTo>
                  <a:lnTo>
                    <a:pt x="3719412" y="0"/>
                  </a:lnTo>
                  <a:cubicBezTo>
                    <a:pt x="3737515" y="0"/>
                    <a:pt x="3754876" y="7191"/>
                    <a:pt x="3767676" y="19992"/>
                  </a:cubicBezTo>
                  <a:cubicBezTo>
                    <a:pt x="3780477" y="32792"/>
                    <a:pt x="3787668" y="50153"/>
                    <a:pt x="3787668" y="68256"/>
                  </a:cubicBezTo>
                  <a:lnTo>
                    <a:pt x="3787668" y="408055"/>
                  </a:lnTo>
                  <a:cubicBezTo>
                    <a:pt x="3787668" y="426158"/>
                    <a:pt x="3780477" y="443519"/>
                    <a:pt x="3767676" y="456319"/>
                  </a:cubicBezTo>
                  <a:cubicBezTo>
                    <a:pt x="3754876" y="469120"/>
                    <a:pt x="3737515" y="476311"/>
                    <a:pt x="3719412" y="476311"/>
                  </a:cubicBezTo>
                  <a:lnTo>
                    <a:pt x="68256" y="476311"/>
                  </a:lnTo>
                  <a:cubicBezTo>
                    <a:pt x="30559" y="476311"/>
                    <a:pt x="0" y="445752"/>
                    <a:pt x="0" y="408055"/>
                  </a:cubicBezTo>
                  <a:lnTo>
                    <a:pt x="0" y="68256"/>
                  </a:lnTo>
                  <a:cubicBezTo>
                    <a:pt x="0" y="50153"/>
                    <a:pt x="7191" y="32792"/>
                    <a:pt x="19992" y="19992"/>
                  </a:cubicBezTo>
                  <a:cubicBezTo>
                    <a:pt x="32792" y="7191"/>
                    <a:pt x="50153" y="0"/>
                    <a:pt x="68256" y="0"/>
                  </a:cubicBezTo>
                  <a:close/>
                </a:path>
              </a:pathLst>
            </a:custGeom>
            <a:solidFill>
              <a:srgbClr val="7E171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5" name="TextBox 55"/>
            <p:cNvSpPr txBox="1"/>
            <p:nvPr/>
          </p:nvSpPr>
          <p:spPr>
            <a:xfrm>
              <a:off x="0" y="-47625"/>
              <a:ext cx="3787668" cy="5239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3807385" y="105915"/>
            <a:ext cx="8092037" cy="922785"/>
            <a:chOff x="0" y="0"/>
            <a:chExt cx="2702225" cy="30815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702225" cy="308151"/>
            </a:xfrm>
            <a:custGeom>
              <a:avLst/>
              <a:gdLst/>
              <a:ahLst/>
              <a:cxnLst/>
              <a:rect l="l" t="t" r="r" b="b"/>
              <a:pathLst>
                <a:path w="2702225" h="308151">
                  <a:moveTo>
                    <a:pt x="95673" y="0"/>
                  </a:moveTo>
                  <a:lnTo>
                    <a:pt x="2606552" y="0"/>
                  </a:lnTo>
                  <a:cubicBezTo>
                    <a:pt x="2631926" y="0"/>
                    <a:pt x="2656261" y="10080"/>
                    <a:pt x="2674203" y="28022"/>
                  </a:cubicBezTo>
                  <a:cubicBezTo>
                    <a:pt x="2692145" y="45964"/>
                    <a:pt x="2702225" y="70299"/>
                    <a:pt x="2702225" y="95673"/>
                  </a:cubicBezTo>
                  <a:lnTo>
                    <a:pt x="2702225" y="212478"/>
                  </a:lnTo>
                  <a:cubicBezTo>
                    <a:pt x="2702225" y="265317"/>
                    <a:pt x="2659391" y="308151"/>
                    <a:pt x="2606552" y="308151"/>
                  </a:cubicBezTo>
                  <a:lnTo>
                    <a:pt x="95673" y="308151"/>
                  </a:lnTo>
                  <a:cubicBezTo>
                    <a:pt x="42834" y="308151"/>
                    <a:pt x="0" y="265317"/>
                    <a:pt x="0" y="212478"/>
                  </a:cubicBezTo>
                  <a:lnTo>
                    <a:pt x="0" y="95673"/>
                  </a:lnTo>
                  <a:cubicBezTo>
                    <a:pt x="0" y="42834"/>
                    <a:pt x="42834" y="0"/>
                    <a:pt x="95673" y="0"/>
                  </a:cubicBezTo>
                  <a:close/>
                </a:path>
              </a:pathLst>
            </a:custGeom>
            <a:solidFill>
              <a:srgbClr val="FBB03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2702225" cy="3557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0997083" y="-503717"/>
            <a:ext cx="11342486" cy="1007434"/>
            <a:chOff x="0" y="0"/>
            <a:chExt cx="3787668" cy="33641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787668" cy="336419"/>
            </a:xfrm>
            <a:custGeom>
              <a:avLst/>
              <a:gdLst/>
              <a:ahLst/>
              <a:cxnLst/>
              <a:rect l="l" t="t" r="r" b="b"/>
              <a:pathLst>
                <a:path w="3787668" h="336419">
                  <a:moveTo>
                    <a:pt x="68256" y="0"/>
                  </a:moveTo>
                  <a:lnTo>
                    <a:pt x="3719412" y="0"/>
                  </a:lnTo>
                  <a:cubicBezTo>
                    <a:pt x="3737515" y="0"/>
                    <a:pt x="3754876" y="7191"/>
                    <a:pt x="3767676" y="19992"/>
                  </a:cubicBezTo>
                  <a:cubicBezTo>
                    <a:pt x="3780477" y="32792"/>
                    <a:pt x="3787668" y="50153"/>
                    <a:pt x="3787668" y="68256"/>
                  </a:cubicBezTo>
                  <a:lnTo>
                    <a:pt x="3787668" y="268163"/>
                  </a:lnTo>
                  <a:cubicBezTo>
                    <a:pt x="3787668" y="305860"/>
                    <a:pt x="3757109" y="336419"/>
                    <a:pt x="3719412" y="336419"/>
                  </a:cubicBezTo>
                  <a:lnTo>
                    <a:pt x="68256" y="336419"/>
                  </a:lnTo>
                  <a:cubicBezTo>
                    <a:pt x="50153" y="336419"/>
                    <a:pt x="32792" y="329228"/>
                    <a:pt x="19992" y="316427"/>
                  </a:cubicBezTo>
                  <a:cubicBezTo>
                    <a:pt x="7191" y="303627"/>
                    <a:pt x="0" y="286266"/>
                    <a:pt x="0" y="268163"/>
                  </a:cubicBezTo>
                  <a:lnTo>
                    <a:pt x="0" y="68256"/>
                  </a:lnTo>
                  <a:cubicBezTo>
                    <a:pt x="0" y="50153"/>
                    <a:pt x="7191" y="32792"/>
                    <a:pt x="19992" y="19992"/>
                  </a:cubicBezTo>
                  <a:cubicBezTo>
                    <a:pt x="32792" y="7191"/>
                    <a:pt x="50153" y="0"/>
                    <a:pt x="68256" y="0"/>
                  </a:cubicBezTo>
                  <a:close/>
                </a:path>
              </a:pathLst>
            </a:custGeom>
            <a:solidFill>
              <a:srgbClr val="7E171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3787668" cy="3840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-921281" y="9852817"/>
            <a:ext cx="14728666" cy="1781674"/>
            <a:chOff x="0" y="0"/>
            <a:chExt cx="5134176" cy="62106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5134176" cy="621063"/>
            </a:xfrm>
            <a:custGeom>
              <a:avLst/>
              <a:gdLst/>
              <a:ahLst/>
              <a:cxnLst/>
              <a:rect l="l" t="t" r="r" b="b"/>
              <a:pathLst>
                <a:path w="5134176" h="621063">
                  <a:moveTo>
                    <a:pt x="0" y="0"/>
                  </a:moveTo>
                  <a:lnTo>
                    <a:pt x="5134176" y="0"/>
                  </a:lnTo>
                  <a:lnTo>
                    <a:pt x="5134176" y="621063"/>
                  </a:lnTo>
                  <a:lnTo>
                    <a:pt x="0" y="621063"/>
                  </a:lnTo>
                  <a:close/>
                </a:path>
              </a:pathLst>
            </a:custGeom>
            <a:solidFill>
              <a:srgbClr val="FBB03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5134176" cy="6686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9706812" y="9852817"/>
            <a:ext cx="11342486" cy="1426353"/>
            <a:chOff x="0" y="0"/>
            <a:chExt cx="3787668" cy="476311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787668" cy="476311"/>
            </a:xfrm>
            <a:custGeom>
              <a:avLst/>
              <a:gdLst/>
              <a:ahLst/>
              <a:cxnLst/>
              <a:rect l="l" t="t" r="r" b="b"/>
              <a:pathLst>
                <a:path w="3787668" h="476311">
                  <a:moveTo>
                    <a:pt x="68256" y="0"/>
                  </a:moveTo>
                  <a:lnTo>
                    <a:pt x="3719412" y="0"/>
                  </a:lnTo>
                  <a:cubicBezTo>
                    <a:pt x="3737515" y="0"/>
                    <a:pt x="3754876" y="7191"/>
                    <a:pt x="3767676" y="19992"/>
                  </a:cubicBezTo>
                  <a:cubicBezTo>
                    <a:pt x="3780477" y="32792"/>
                    <a:pt x="3787668" y="50153"/>
                    <a:pt x="3787668" y="68256"/>
                  </a:cubicBezTo>
                  <a:lnTo>
                    <a:pt x="3787668" y="408055"/>
                  </a:lnTo>
                  <a:cubicBezTo>
                    <a:pt x="3787668" y="426158"/>
                    <a:pt x="3780477" y="443519"/>
                    <a:pt x="3767676" y="456319"/>
                  </a:cubicBezTo>
                  <a:cubicBezTo>
                    <a:pt x="3754876" y="469120"/>
                    <a:pt x="3737515" y="476311"/>
                    <a:pt x="3719412" y="476311"/>
                  </a:cubicBezTo>
                  <a:lnTo>
                    <a:pt x="68256" y="476311"/>
                  </a:lnTo>
                  <a:cubicBezTo>
                    <a:pt x="30559" y="476311"/>
                    <a:pt x="0" y="445752"/>
                    <a:pt x="0" y="408055"/>
                  </a:cubicBezTo>
                  <a:lnTo>
                    <a:pt x="0" y="68256"/>
                  </a:lnTo>
                  <a:cubicBezTo>
                    <a:pt x="0" y="50153"/>
                    <a:pt x="7191" y="32792"/>
                    <a:pt x="19992" y="19992"/>
                  </a:cubicBezTo>
                  <a:cubicBezTo>
                    <a:pt x="32792" y="7191"/>
                    <a:pt x="50153" y="0"/>
                    <a:pt x="68256" y="0"/>
                  </a:cubicBezTo>
                  <a:close/>
                </a:path>
              </a:pathLst>
            </a:custGeom>
            <a:solidFill>
              <a:srgbClr val="7E171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47625"/>
              <a:ext cx="3787668" cy="5239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7905259" y="9180523"/>
            <a:ext cx="2477481" cy="824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endParaRPr/>
          </a:p>
          <a:p>
            <a:pPr algn="ctr">
              <a:lnSpc>
                <a:spcPts val="3359"/>
              </a:lnSpc>
              <a:spcBef>
                <a:spcPct val="0"/>
              </a:spcBef>
            </a:pPr>
            <a:endParaRPr/>
          </a:p>
        </p:txBody>
      </p:sp>
      <p:grpSp>
        <p:nvGrpSpPr>
          <p:cNvPr id="16" name="Group 16"/>
          <p:cNvGrpSpPr/>
          <p:nvPr/>
        </p:nvGrpSpPr>
        <p:grpSpPr>
          <a:xfrm>
            <a:off x="-849963" y="9791700"/>
            <a:ext cx="14728666" cy="1781674"/>
            <a:chOff x="0" y="0"/>
            <a:chExt cx="5134176" cy="621063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5134176" cy="621063"/>
            </a:xfrm>
            <a:custGeom>
              <a:avLst/>
              <a:gdLst/>
              <a:ahLst/>
              <a:cxnLst/>
              <a:rect l="l" t="t" r="r" b="b"/>
              <a:pathLst>
                <a:path w="5134176" h="621063">
                  <a:moveTo>
                    <a:pt x="0" y="0"/>
                  </a:moveTo>
                  <a:lnTo>
                    <a:pt x="5134176" y="0"/>
                  </a:lnTo>
                  <a:lnTo>
                    <a:pt x="5134176" y="621063"/>
                  </a:lnTo>
                  <a:lnTo>
                    <a:pt x="0" y="621063"/>
                  </a:lnTo>
                  <a:close/>
                </a:path>
              </a:pathLst>
            </a:custGeom>
            <a:solidFill>
              <a:srgbClr val="FBB03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47625"/>
              <a:ext cx="5134176" cy="6686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9778130" y="9791700"/>
            <a:ext cx="11342486" cy="1426353"/>
            <a:chOff x="0" y="0"/>
            <a:chExt cx="3787668" cy="476311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3787668" cy="476311"/>
            </a:xfrm>
            <a:custGeom>
              <a:avLst/>
              <a:gdLst/>
              <a:ahLst/>
              <a:cxnLst/>
              <a:rect l="l" t="t" r="r" b="b"/>
              <a:pathLst>
                <a:path w="3787668" h="476311">
                  <a:moveTo>
                    <a:pt x="68256" y="0"/>
                  </a:moveTo>
                  <a:lnTo>
                    <a:pt x="3719412" y="0"/>
                  </a:lnTo>
                  <a:cubicBezTo>
                    <a:pt x="3737515" y="0"/>
                    <a:pt x="3754876" y="7191"/>
                    <a:pt x="3767676" y="19992"/>
                  </a:cubicBezTo>
                  <a:cubicBezTo>
                    <a:pt x="3780477" y="32792"/>
                    <a:pt x="3787668" y="50153"/>
                    <a:pt x="3787668" y="68256"/>
                  </a:cubicBezTo>
                  <a:lnTo>
                    <a:pt x="3787668" y="408055"/>
                  </a:lnTo>
                  <a:cubicBezTo>
                    <a:pt x="3787668" y="426158"/>
                    <a:pt x="3780477" y="443519"/>
                    <a:pt x="3767676" y="456319"/>
                  </a:cubicBezTo>
                  <a:cubicBezTo>
                    <a:pt x="3754876" y="469120"/>
                    <a:pt x="3737515" y="476311"/>
                    <a:pt x="3719412" y="476311"/>
                  </a:cubicBezTo>
                  <a:lnTo>
                    <a:pt x="68256" y="476311"/>
                  </a:lnTo>
                  <a:cubicBezTo>
                    <a:pt x="30559" y="476311"/>
                    <a:pt x="0" y="445752"/>
                    <a:pt x="0" y="408055"/>
                  </a:cubicBezTo>
                  <a:lnTo>
                    <a:pt x="0" y="68256"/>
                  </a:lnTo>
                  <a:cubicBezTo>
                    <a:pt x="0" y="50153"/>
                    <a:pt x="7191" y="32792"/>
                    <a:pt x="19992" y="19992"/>
                  </a:cubicBezTo>
                  <a:cubicBezTo>
                    <a:pt x="32792" y="7191"/>
                    <a:pt x="50153" y="0"/>
                    <a:pt x="68256" y="0"/>
                  </a:cubicBezTo>
                  <a:close/>
                </a:path>
              </a:pathLst>
            </a:custGeom>
            <a:solidFill>
              <a:srgbClr val="7E171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47625"/>
              <a:ext cx="3787668" cy="5239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-921281" y="9757727"/>
            <a:ext cx="14728666" cy="1781674"/>
            <a:chOff x="0" y="0"/>
            <a:chExt cx="5134176" cy="621063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5134176" cy="621063"/>
            </a:xfrm>
            <a:custGeom>
              <a:avLst/>
              <a:gdLst/>
              <a:ahLst/>
              <a:cxnLst/>
              <a:rect l="l" t="t" r="r" b="b"/>
              <a:pathLst>
                <a:path w="5134176" h="621063">
                  <a:moveTo>
                    <a:pt x="0" y="0"/>
                  </a:moveTo>
                  <a:lnTo>
                    <a:pt x="5134176" y="0"/>
                  </a:lnTo>
                  <a:lnTo>
                    <a:pt x="5134176" y="621063"/>
                  </a:lnTo>
                  <a:lnTo>
                    <a:pt x="0" y="621063"/>
                  </a:lnTo>
                  <a:close/>
                </a:path>
              </a:pathLst>
            </a:custGeom>
            <a:solidFill>
              <a:srgbClr val="FBB03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-47625"/>
              <a:ext cx="5134176" cy="6686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9706812" y="9757727"/>
            <a:ext cx="11342486" cy="1426353"/>
            <a:chOff x="0" y="0"/>
            <a:chExt cx="3787668" cy="476311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3787668" cy="476311"/>
            </a:xfrm>
            <a:custGeom>
              <a:avLst/>
              <a:gdLst/>
              <a:ahLst/>
              <a:cxnLst/>
              <a:rect l="l" t="t" r="r" b="b"/>
              <a:pathLst>
                <a:path w="3787668" h="476311">
                  <a:moveTo>
                    <a:pt x="68256" y="0"/>
                  </a:moveTo>
                  <a:lnTo>
                    <a:pt x="3719412" y="0"/>
                  </a:lnTo>
                  <a:cubicBezTo>
                    <a:pt x="3737515" y="0"/>
                    <a:pt x="3754876" y="7191"/>
                    <a:pt x="3767676" y="19992"/>
                  </a:cubicBezTo>
                  <a:cubicBezTo>
                    <a:pt x="3780477" y="32792"/>
                    <a:pt x="3787668" y="50153"/>
                    <a:pt x="3787668" y="68256"/>
                  </a:cubicBezTo>
                  <a:lnTo>
                    <a:pt x="3787668" y="408055"/>
                  </a:lnTo>
                  <a:cubicBezTo>
                    <a:pt x="3787668" y="426158"/>
                    <a:pt x="3780477" y="443519"/>
                    <a:pt x="3767676" y="456319"/>
                  </a:cubicBezTo>
                  <a:cubicBezTo>
                    <a:pt x="3754876" y="469120"/>
                    <a:pt x="3737515" y="476311"/>
                    <a:pt x="3719412" y="476311"/>
                  </a:cubicBezTo>
                  <a:lnTo>
                    <a:pt x="68256" y="476311"/>
                  </a:lnTo>
                  <a:cubicBezTo>
                    <a:pt x="30559" y="476311"/>
                    <a:pt x="0" y="445752"/>
                    <a:pt x="0" y="408055"/>
                  </a:cubicBezTo>
                  <a:lnTo>
                    <a:pt x="0" y="68256"/>
                  </a:lnTo>
                  <a:cubicBezTo>
                    <a:pt x="0" y="50153"/>
                    <a:pt x="7191" y="32792"/>
                    <a:pt x="19992" y="19992"/>
                  </a:cubicBezTo>
                  <a:cubicBezTo>
                    <a:pt x="32792" y="7191"/>
                    <a:pt x="50153" y="0"/>
                    <a:pt x="68256" y="0"/>
                  </a:cubicBezTo>
                  <a:close/>
                </a:path>
              </a:pathLst>
            </a:custGeom>
            <a:solidFill>
              <a:srgbClr val="7E171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-47625"/>
              <a:ext cx="3787668" cy="5239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aphicFrame>
        <p:nvGraphicFramePr>
          <p:cNvPr id="28" name="Object 28"/>
          <p:cNvGraphicFramePr/>
          <p:nvPr/>
        </p:nvGraphicFramePr>
        <p:xfrm>
          <a:off x="453566" y="1375265"/>
          <a:ext cx="15715018" cy="67560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3" imgW="18859500" imgH="9893300" progId="Excel.Sheet.12">
                  <p:embed/>
                </p:oleObj>
              </mc:Choice>
              <mc:Fallback>
                <p:oleObj name="Worksheet" r:id="rId3" imgW="18859500" imgH="98933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53566" y="1375265"/>
                        <a:ext cx="15715018" cy="675608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Freeform 29"/>
          <p:cNvSpPr/>
          <p:nvPr/>
        </p:nvSpPr>
        <p:spPr>
          <a:xfrm rot="-2635625">
            <a:off x="3839347" y="7836007"/>
            <a:ext cx="1215599" cy="1157500"/>
          </a:xfrm>
          <a:custGeom>
            <a:avLst/>
            <a:gdLst/>
            <a:ahLst/>
            <a:cxnLst/>
            <a:rect l="l" t="t" r="r" b="b"/>
            <a:pathLst>
              <a:path w="1215599" h="1157500">
                <a:moveTo>
                  <a:pt x="0" y="0"/>
                </a:moveTo>
                <a:lnTo>
                  <a:pt x="1215599" y="0"/>
                </a:lnTo>
                <a:lnTo>
                  <a:pt x="1215599" y="1157501"/>
                </a:lnTo>
                <a:lnTo>
                  <a:pt x="0" y="115750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0" name="Freeform 30"/>
          <p:cNvSpPr/>
          <p:nvPr/>
        </p:nvSpPr>
        <p:spPr>
          <a:xfrm>
            <a:off x="1293539" y="7483391"/>
            <a:ext cx="2133378" cy="2133378"/>
          </a:xfrm>
          <a:custGeom>
            <a:avLst/>
            <a:gdLst/>
            <a:ahLst/>
            <a:cxnLst/>
            <a:rect l="l" t="t" r="r" b="b"/>
            <a:pathLst>
              <a:path w="2133378" h="2133378">
                <a:moveTo>
                  <a:pt x="0" y="0"/>
                </a:moveTo>
                <a:lnTo>
                  <a:pt x="2133378" y="0"/>
                </a:lnTo>
                <a:lnTo>
                  <a:pt x="2133378" y="2133377"/>
                </a:lnTo>
                <a:lnTo>
                  <a:pt x="0" y="213337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1" name="Freeform 31"/>
          <p:cNvSpPr/>
          <p:nvPr/>
        </p:nvSpPr>
        <p:spPr>
          <a:xfrm rot="4823876">
            <a:off x="174348" y="7109706"/>
            <a:ext cx="1498995" cy="496301"/>
          </a:xfrm>
          <a:custGeom>
            <a:avLst/>
            <a:gdLst/>
            <a:ahLst/>
            <a:cxnLst/>
            <a:rect l="l" t="t" r="r" b="b"/>
            <a:pathLst>
              <a:path w="1498995" h="496301">
                <a:moveTo>
                  <a:pt x="0" y="0"/>
                </a:moveTo>
                <a:lnTo>
                  <a:pt x="1498995" y="0"/>
                </a:lnTo>
                <a:lnTo>
                  <a:pt x="1498995" y="496301"/>
                </a:lnTo>
                <a:lnTo>
                  <a:pt x="0" y="49630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2" name="Freeform 32"/>
          <p:cNvSpPr/>
          <p:nvPr/>
        </p:nvSpPr>
        <p:spPr>
          <a:xfrm>
            <a:off x="5325749" y="6718137"/>
            <a:ext cx="2540163" cy="2540163"/>
          </a:xfrm>
          <a:custGeom>
            <a:avLst/>
            <a:gdLst/>
            <a:ahLst/>
            <a:cxnLst/>
            <a:rect l="l" t="t" r="r" b="b"/>
            <a:pathLst>
              <a:path w="2540163" h="2540163">
                <a:moveTo>
                  <a:pt x="0" y="0"/>
                </a:moveTo>
                <a:lnTo>
                  <a:pt x="2540163" y="0"/>
                </a:lnTo>
                <a:lnTo>
                  <a:pt x="2540163" y="2540163"/>
                </a:lnTo>
                <a:lnTo>
                  <a:pt x="0" y="2540163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3" name="Freeform 33"/>
          <p:cNvSpPr/>
          <p:nvPr/>
        </p:nvSpPr>
        <p:spPr>
          <a:xfrm>
            <a:off x="10656974" y="6998291"/>
            <a:ext cx="2279911" cy="2279911"/>
          </a:xfrm>
          <a:custGeom>
            <a:avLst/>
            <a:gdLst/>
            <a:ahLst/>
            <a:cxnLst/>
            <a:rect l="l" t="t" r="r" b="b"/>
            <a:pathLst>
              <a:path w="2279911" h="2279911">
                <a:moveTo>
                  <a:pt x="0" y="0"/>
                </a:moveTo>
                <a:lnTo>
                  <a:pt x="2279910" y="0"/>
                </a:lnTo>
                <a:lnTo>
                  <a:pt x="2279910" y="2279910"/>
                </a:lnTo>
                <a:lnTo>
                  <a:pt x="0" y="227991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4" name="Freeform 34"/>
          <p:cNvSpPr/>
          <p:nvPr/>
        </p:nvSpPr>
        <p:spPr>
          <a:xfrm>
            <a:off x="8032422" y="6765762"/>
            <a:ext cx="2242126" cy="801560"/>
          </a:xfrm>
          <a:custGeom>
            <a:avLst/>
            <a:gdLst/>
            <a:ahLst/>
            <a:cxnLst/>
            <a:rect l="l" t="t" r="r" b="b"/>
            <a:pathLst>
              <a:path w="2242126" h="801560">
                <a:moveTo>
                  <a:pt x="0" y="0"/>
                </a:moveTo>
                <a:lnTo>
                  <a:pt x="2242126" y="0"/>
                </a:lnTo>
                <a:lnTo>
                  <a:pt x="2242126" y="801560"/>
                </a:lnTo>
                <a:lnTo>
                  <a:pt x="0" y="80156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5" name="Freeform 35"/>
          <p:cNvSpPr/>
          <p:nvPr/>
        </p:nvSpPr>
        <p:spPr>
          <a:xfrm>
            <a:off x="15251459" y="6676509"/>
            <a:ext cx="2900450" cy="2020614"/>
          </a:xfrm>
          <a:custGeom>
            <a:avLst/>
            <a:gdLst/>
            <a:ahLst/>
            <a:cxnLst/>
            <a:rect l="l" t="t" r="r" b="b"/>
            <a:pathLst>
              <a:path w="2900450" h="2020614">
                <a:moveTo>
                  <a:pt x="0" y="0"/>
                </a:moveTo>
                <a:lnTo>
                  <a:pt x="2900450" y="0"/>
                </a:lnTo>
                <a:lnTo>
                  <a:pt x="2900450" y="2020613"/>
                </a:lnTo>
                <a:lnTo>
                  <a:pt x="0" y="2020613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6" name="TextBox 36"/>
          <p:cNvSpPr txBox="1"/>
          <p:nvPr/>
        </p:nvSpPr>
        <p:spPr>
          <a:xfrm>
            <a:off x="453566" y="373216"/>
            <a:ext cx="11693276" cy="8483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99"/>
              </a:lnSpc>
            </a:pPr>
            <a:r>
              <a:rPr lang="en-US" sz="6399" b="1">
                <a:solidFill>
                  <a:srgbClr val="7E171A"/>
                </a:solidFill>
                <a:latin typeface="Georgia Pro Bold"/>
                <a:ea typeface="Georgia Pro Bold"/>
                <a:cs typeface="Georgia Pro Bold"/>
                <a:sym typeface="Georgia Pro Bold"/>
              </a:rPr>
              <a:t>Methodology</a:t>
            </a:r>
          </a:p>
        </p:txBody>
      </p:sp>
      <p:sp>
        <p:nvSpPr>
          <p:cNvPr id="37" name="Freeform 37"/>
          <p:cNvSpPr/>
          <p:nvPr/>
        </p:nvSpPr>
        <p:spPr>
          <a:xfrm rot="-2635625">
            <a:off x="13425207" y="8013830"/>
            <a:ext cx="1664210" cy="1584671"/>
          </a:xfrm>
          <a:custGeom>
            <a:avLst/>
            <a:gdLst/>
            <a:ahLst/>
            <a:cxnLst/>
            <a:rect l="l" t="t" r="r" b="b"/>
            <a:pathLst>
              <a:path w="1664210" h="1584671">
                <a:moveTo>
                  <a:pt x="0" y="0"/>
                </a:moveTo>
                <a:lnTo>
                  <a:pt x="1664211" y="0"/>
                </a:lnTo>
                <a:lnTo>
                  <a:pt x="1664211" y="1584671"/>
                </a:lnTo>
                <a:lnTo>
                  <a:pt x="0" y="158467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19616" y="1735526"/>
            <a:ext cx="9327855" cy="6153248"/>
          </a:xfrm>
          <a:custGeom>
            <a:avLst/>
            <a:gdLst/>
            <a:ahLst/>
            <a:cxnLst/>
            <a:rect l="l" t="t" r="r" b="b"/>
            <a:pathLst>
              <a:path w="9327855" h="6153248">
                <a:moveTo>
                  <a:pt x="0" y="0"/>
                </a:moveTo>
                <a:lnTo>
                  <a:pt x="9327855" y="0"/>
                </a:lnTo>
                <a:lnTo>
                  <a:pt x="9327855" y="6153249"/>
                </a:lnTo>
                <a:lnTo>
                  <a:pt x="0" y="61532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538" t="-8296" r="-14300" b="-622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7905259" y="9180523"/>
            <a:ext cx="2477481" cy="824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endParaRPr/>
          </a:p>
          <a:p>
            <a:pPr algn="ctr">
              <a:lnSpc>
                <a:spcPts val="3359"/>
              </a:lnSpc>
              <a:spcBef>
                <a:spcPct val="0"/>
              </a:spcBef>
            </a:pPr>
            <a:endParaRPr/>
          </a:p>
        </p:txBody>
      </p:sp>
      <p:sp>
        <p:nvSpPr>
          <p:cNvPr id="4" name="Freeform 4"/>
          <p:cNvSpPr/>
          <p:nvPr/>
        </p:nvSpPr>
        <p:spPr>
          <a:xfrm>
            <a:off x="9706812" y="1735526"/>
            <a:ext cx="8240857" cy="6047726"/>
          </a:xfrm>
          <a:custGeom>
            <a:avLst/>
            <a:gdLst/>
            <a:ahLst/>
            <a:cxnLst/>
            <a:rect l="l" t="t" r="r" b="b"/>
            <a:pathLst>
              <a:path w="8240857" h="6047726">
                <a:moveTo>
                  <a:pt x="0" y="0"/>
                </a:moveTo>
                <a:lnTo>
                  <a:pt x="8240857" y="0"/>
                </a:lnTo>
                <a:lnTo>
                  <a:pt x="8240857" y="6047726"/>
                </a:lnTo>
                <a:lnTo>
                  <a:pt x="0" y="60477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826" t="-5128" r="-1135" b="-341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219616" y="405000"/>
            <a:ext cx="9684535" cy="8483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99"/>
              </a:lnSpc>
            </a:pPr>
            <a:r>
              <a:rPr lang="en-US" sz="6399" b="1">
                <a:solidFill>
                  <a:srgbClr val="7E171A"/>
                </a:solidFill>
                <a:latin typeface="Georgia Pro Bold"/>
                <a:ea typeface="Georgia Pro Bold"/>
                <a:cs typeface="Georgia Pro Bold"/>
                <a:sym typeface="Georgia Pro Bold"/>
              </a:rPr>
              <a:t>Landing Page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-921281" y="10005388"/>
            <a:ext cx="14728666" cy="1629103"/>
            <a:chOff x="0" y="0"/>
            <a:chExt cx="5134176" cy="56787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134176" cy="567879"/>
            </a:xfrm>
            <a:custGeom>
              <a:avLst/>
              <a:gdLst/>
              <a:ahLst/>
              <a:cxnLst/>
              <a:rect l="l" t="t" r="r" b="b"/>
              <a:pathLst>
                <a:path w="5134176" h="567879">
                  <a:moveTo>
                    <a:pt x="0" y="0"/>
                  </a:moveTo>
                  <a:lnTo>
                    <a:pt x="5134176" y="0"/>
                  </a:lnTo>
                  <a:lnTo>
                    <a:pt x="5134176" y="567879"/>
                  </a:lnTo>
                  <a:lnTo>
                    <a:pt x="0" y="567879"/>
                  </a:lnTo>
                  <a:close/>
                </a:path>
              </a:pathLst>
            </a:custGeom>
            <a:solidFill>
              <a:srgbClr val="FBB03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5134176" cy="6155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9706812" y="10005388"/>
            <a:ext cx="11342486" cy="1304210"/>
            <a:chOff x="0" y="0"/>
            <a:chExt cx="3787668" cy="43552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787668" cy="435523"/>
            </a:xfrm>
            <a:custGeom>
              <a:avLst/>
              <a:gdLst/>
              <a:ahLst/>
              <a:cxnLst/>
              <a:rect l="l" t="t" r="r" b="b"/>
              <a:pathLst>
                <a:path w="3787668" h="435523">
                  <a:moveTo>
                    <a:pt x="68256" y="0"/>
                  </a:moveTo>
                  <a:lnTo>
                    <a:pt x="3719412" y="0"/>
                  </a:lnTo>
                  <a:cubicBezTo>
                    <a:pt x="3737515" y="0"/>
                    <a:pt x="3754876" y="7191"/>
                    <a:pt x="3767676" y="19992"/>
                  </a:cubicBezTo>
                  <a:cubicBezTo>
                    <a:pt x="3780477" y="32792"/>
                    <a:pt x="3787668" y="50153"/>
                    <a:pt x="3787668" y="68256"/>
                  </a:cubicBezTo>
                  <a:lnTo>
                    <a:pt x="3787668" y="367267"/>
                  </a:lnTo>
                  <a:cubicBezTo>
                    <a:pt x="3787668" y="385370"/>
                    <a:pt x="3780477" y="402731"/>
                    <a:pt x="3767676" y="415531"/>
                  </a:cubicBezTo>
                  <a:cubicBezTo>
                    <a:pt x="3754876" y="428332"/>
                    <a:pt x="3737515" y="435523"/>
                    <a:pt x="3719412" y="435523"/>
                  </a:cubicBezTo>
                  <a:lnTo>
                    <a:pt x="68256" y="435523"/>
                  </a:lnTo>
                  <a:cubicBezTo>
                    <a:pt x="50153" y="435523"/>
                    <a:pt x="32792" y="428332"/>
                    <a:pt x="19992" y="415531"/>
                  </a:cubicBezTo>
                  <a:cubicBezTo>
                    <a:pt x="7191" y="402731"/>
                    <a:pt x="0" y="385370"/>
                    <a:pt x="0" y="367267"/>
                  </a:cubicBezTo>
                  <a:lnTo>
                    <a:pt x="0" y="68256"/>
                  </a:lnTo>
                  <a:cubicBezTo>
                    <a:pt x="0" y="50153"/>
                    <a:pt x="7191" y="32792"/>
                    <a:pt x="19992" y="19992"/>
                  </a:cubicBezTo>
                  <a:cubicBezTo>
                    <a:pt x="32792" y="7191"/>
                    <a:pt x="50153" y="0"/>
                    <a:pt x="68256" y="0"/>
                  </a:cubicBezTo>
                  <a:close/>
                </a:path>
              </a:pathLst>
            </a:custGeom>
            <a:solidFill>
              <a:srgbClr val="7E171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3787668" cy="4831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-921281" y="9757727"/>
            <a:ext cx="14728666" cy="1781674"/>
            <a:chOff x="0" y="0"/>
            <a:chExt cx="5134176" cy="62106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5134176" cy="621063"/>
            </a:xfrm>
            <a:custGeom>
              <a:avLst/>
              <a:gdLst/>
              <a:ahLst/>
              <a:cxnLst/>
              <a:rect l="l" t="t" r="r" b="b"/>
              <a:pathLst>
                <a:path w="5134176" h="621063">
                  <a:moveTo>
                    <a:pt x="0" y="0"/>
                  </a:moveTo>
                  <a:lnTo>
                    <a:pt x="5134176" y="0"/>
                  </a:lnTo>
                  <a:lnTo>
                    <a:pt x="5134176" y="621063"/>
                  </a:lnTo>
                  <a:lnTo>
                    <a:pt x="0" y="621063"/>
                  </a:lnTo>
                  <a:close/>
                </a:path>
              </a:pathLst>
            </a:custGeom>
            <a:solidFill>
              <a:srgbClr val="FBB03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47625"/>
              <a:ext cx="5134176" cy="6686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9706812" y="9757727"/>
            <a:ext cx="11342486" cy="1426353"/>
            <a:chOff x="0" y="0"/>
            <a:chExt cx="3787668" cy="476311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3787668" cy="476311"/>
            </a:xfrm>
            <a:custGeom>
              <a:avLst/>
              <a:gdLst/>
              <a:ahLst/>
              <a:cxnLst/>
              <a:rect l="l" t="t" r="r" b="b"/>
              <a:pathLst>
                <a:path w="3787668" h="476311">
                  <a:moveTo>
                    <a:pt x="68256" y="0"/>
                  </a:moveTo>
                  <a:lnTo>
                    <a:pt x="3719412" y="0"/>
                  </a:lnTo>
                  <a:cubicBezTo>
                    <a:pt x="3737515" y="0"/>
                    <a:pt x="3754876" y="7191"/>
                    <a:pt x="3767676" y="19992"/>
                  </a:cubicBezTo>
                  <a:cubicBezTo>
                    <a:pt x="3780477" y="32792"/>
                    <a:pt x="3787668" y="50153"/>
                    <a:pt x="3787668" y="68256"/>
                  </a:cubicBezTo>
                  <a:lnTo>
                    <a:pt x="3787668" y="408055"/>
                  </a:lnTo>
                  <a:cubicBezTo>
                    <a:pt x="3787668" y="426158"/>
                    <a:pt x="3780477" y="443519"/>
                    <a:pt x="3767676" y="456319"/>
                  </a:cubicBezTo>
                  <a:cubicBezTo>
                    <a:pt x="3754876" y="469120"/>
                    <a:pt x="3737515" y="476311"/>
                    <a:pt x="3719412" y="476311"/>
                  </a:cubicBezTo>
                  <a:lnTo>
                    <a:pt x="68256" y="476311"/>
                  </a:lnTo>
                  <a:cubicBezTo>
                    <a:pt x="30559" y="476311"/>
                    <a:pt x="0" y="445752"/>
                    <a:pt x="0" y="408055"/>
                  </a:cubicBezTo>
                  <a:lnTo>
                    <a:pt x="0" y="68256"/>
                  </a:lnTo>
                  <a:cubicBezTo>
                    <a:pt x="0" y="50153"/>
                    <a:pt x="7191" y="32792"/>
                    <a:pt x="19992" y="19992"/>
                  </a:cubicBezTo>
                  <a:cubicBezTo>
                    <a:pt x="32792" y="7191"/>
                    <a:pt x="50153" y="0"/>
                    <a:pt x="68256" y="0"/>
                  </a:cubicBezTo>
                  <a:close/>
                </a:path>
              </a:pathLst>
            </a:custGeom>
            <a:solidFill>
              <a:srgbClr val="7E171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47625"/>
              <a:ext cx="3787668" cy="5239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3807385" y="105915"/>
            <a:ext cx="8092037" cy="922785"/>
            <a:chOff x="0" y="0"/>
            <a:chExt cx="2702225" cy="308151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2702225" cy="308151"/>
            </a:xfrm>
            <a:custGeom>
              <a:avLst/>
              <a:gdLst/>
              <a:ahLst/>
              <a:cxnLst/>
              <a:rect l="l" t="t" r="r" b="b"/>
              <a:pathLst>
                <a:path w="2702225" h="308151">
                  <a:moveTo>
                    <a:pt x="95673" y="0"/>
                  </a:moveTo>
                  <a:lnTo>
                    <a:pt x="2606552" y="0"/>
                  </a:lnTo>
                  <a:cubicBezTo>
                    <a:pt x="2631926" y="0"/>
                    <a:pt x="2656261" y="10080"/>
                    <a:pt x="2674203" y="28022"/>
                  </a:cubicBezTo>
                  <a:cubicBezTo>
                    <a:pt x="2692145" y="45964"/>
                    <a:pt x="2702225" y="70299"/>
                    <a:pt x="2702225" y="95673"/>
                  </a:cubicBezTo>
                  <a:lnTo>
                    <a:pt x="2702225" y="212478"/>
                  </a:lnTo>
                  <a:cubicBezTo>
                    <a:pt x="2702225" y="265317"/>
                    <a:pt x="2659391" y="308151"/>
                    <a:pt x="2606552" y="308151"/>
                  </a:cubicBezTo>
                  <a:lnTo>
                    <a:pt x="95673" y="308151"/>
                  </a:lnTo>
                  <a:cubicBezTo>
                    <a:pt x="42834" y="308151"/>
                    <a:pt x="0" y="265317"/>
                    <a:pt x="0" y="212478"/>
                  </a:cubicBezTo>
                  <a:lnTo>
                    <a:pt x="0" y="95673"/>
                  </a:lnTo>
                  <a:cubicBezTo>
                    <a:pt x="0" y="42834"/>
                    <a:pt x="42834" y="0"/>
                    <a:pt x="95673" y="0"/>
                  </a:cubicBezTo>
                  <a:close/>
                </a:path>
              </a:pathLst>
            </a:custGeom>
            <a:solidFill>
              <a:srgbClr val="FBB03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47625"/>
              <a:ext cx="2702225" cy="3557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0997083" y="-503717"/>
            <a:ext cx="11342486" cy="1007434"/>
            <a:chOff x="0" y="0"/>
            <a:chExt cx="3787668" cy="336419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3787668" cy="336419"/>
            </a:xfrm>
            <a:custGeom>
              <a:avLst/>
              <a:gdLst/>
              <a:ahLst/>
              <a:cxnLst/>
              <a:rect l="l" t="t" r="r" b="b"/>
              <a:pathLst>
                <a:path w="3787668" h="336419">
                  <a:moveTo>
                    <a:pt x="68256" y="0"/>
                  </a:moveTo>
                  <a:lnTo>
                    <a:pt x="3719412" y="0"/>
                  </a:lnTo>
                  <a:cubicBezTo>
                    <a:pt x="3737515" y="0"/>
                    <a:pt x="3754876" y="7191"/>
                    <a:pt x="3767676" y="19992"/>
                  </a:cubicBezTo>
                  <a:cubicBezTo>
                    <a:pt x="3780477" y="32792"/>
                    <a:pt x="3787668" y="50153"/>
                    <a:pt x="3787668" y="68256"/>
                  </a:cubicBezTo>
                  <a:lnTo>
                    <a:pt x="3787668" y="268163"/>
                  </a:lnTo>
                  <a:cubicBezTo>
                    <a:pt x="3787668" y="305860"/>
                    <a:pt x="3757109" y="336419"/>
                    <a:pt x="3719412" y="336419"/>
                  </a:cubicBezTo>
                  <a:lnTo>
                    <a:pt x="68256" y="336419"/>
                  </a:lnTo>
                  <a:cubicBezTo>
                    <a:pt x="50153" y="336419"/>
                    <a:pt x="32792" y="329228"/>
                    <a:pt x="19992" y="316427"/>
                  </a:cubicBezTo>
                  <a:cubicBezTo>
                    <a:pt x="7191" y="303627"/>
                    <a:pt x="0" y="286266"/>
                    <a:pt x="0" y="268163"/>
                  </a:cubicBezTo>
                  <a:lnTo>
                    <a:pt x="0" y="68256"/>
                  </a:lnTo>
                  <a:cubicBezTo>
                    <a:pt x="0" y="50153"/>
                    <a:pt x="7191" y="32792"/>
                    <a:pt x="19992" y="19992"/>
                  </a:cubicBezTo>
                  <a:cubicBezTo>
                    <a:pt x="32792" y="7191"/>
                    <a:pt x="50153" y="0"/>
                    <a:pt x="68256" y="0"/>
                  </a:cubicBezTo>
                  <a:close/>
                </a:path>
              </a:pathLst>
            </a:custGeom>
            <a:solidFill>
              <a:srgbClr val="7E171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47625"/>
              <a:ext cx="3787668" cy="3840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921281" y="10005388"/>
            <a:ext cx="14728666" cy="1629103"/>
            <a:chOff x="0" y="0"/>
            <a:chExt cx="5134176" cy="56787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134176" cy="567879"/>
            </a:xfrm>
            <a:custGeom>
              <a:avLst/>
              <a:gdLst/>
              <a:ahLst/>
              <a:cxnLst/>
              <a:rect l="l" t="t" r="r" b="b"/>
              <a:pathLst>
                <a:path w="5134176" h="567879">
                  <a:moveTo>
                    <a:pt x="0" y="0"/>
                  </a:moveTo>
                  <a:lnTo>
                    <a:pt x="5134176" y="0"/>
                  </a:lnTo>
                  <a:lnTo>
                    <a:pt x="5134176" y="567879"/>
                  </a:lnTo>
                  <a:lnTo>
                    <a:pt x="0" y="567879"/>
                  </a:lnTo>
                  <a:close/>
                </a:path>
              </a:pathLst>
            </a:custGeom>
            <a:solidFill>
              <a:srgbClr val="FBB03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5134176" cy="6155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706812" y="10005388"/>
            <a:ext cx="11342486" cy="1304210"/>
            <a:chOff x="0" y="0"/>
            <a:chExt cx="3787668" cy="43552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787668" cy="435523"/>
            </a:xfrm>
            <a:custGeom>
              <a:avLst/>
              <a:gdLst/>
              <a:ahLst/>
              <a:cxnLst/>
              <a:rect l="l" t="t" r="r" b="b"/>
              <a:pathLst>
                <a:path w="3787668" h="435523">
                  <a:moveTo>
                    <a:pt x="68256" y="0"/>
                  </a:moveTo>
                  <a:lnTo>
                    <a:pt x="3719412" y="0"/>
                  </a:lnTo>
                  <a:cubicBezTo>
                    <a:pt x="3737515" y="0"/>
                    <a:pt x="3754876" y="7191"/>
                    <a:pt x="3767676" y="19992"/>
                  </a:cubicBezTo>
                  <a:cubicBezTo>
                    <a:pt x="3780477" y="32792"/>
                    <a:pt x="3787668" y="50153"/>
                    <a:pt x="3787668" y="68256"/>
                  </a:cubicBezTo>
                  <a:lnTo>
                    <a:pt x="3787668" y="367267"/>
                  </a:lnTo>
                  <a:cubicBezTo>
                    <a:pt x="3787668" y="385370"/>
                    <a:pt x="3780477" y="402731"/>
                    <a:pt x="3767676" y="415531"/>
                  </a:cubicBezTo>
                  <a:cubicBezTo>
                    <a:pt x="3754876" y="428332"/>
                    <a:pt x="3737515" y="435523"/>
                    <a:pt x="3719412" y="435523"/>
                  </a:cubicBezTo>
                  <a:lnTo>
                    <a:pt x="68256" y="435523"/>
                  </a:lnTo>
                  <a:cubicBezTo>
                    <a:pt x="50153" y="435523"/>
                    <a:pt x="32792" y="428332"/>
                    <a:pt x="19992" y="415531"/>
                  </a:cubicBezTo>
                  <a:cubicBezTo>
                    <a:pt x="7191" y="402731"/>
                    <a:pt x="0" y="385370"/>
                    <a:pt x="0" y="367267"/>
                  </a:cubicBezTo>
                  <a:lnTo>
                    <a:pt x="0" y="68256"/>
                  </a:lnTo>
                  <a:cubicBezTo>
                    <a:pt x="0" y="50153"/>
                    <a:pt x="7191" y="32792"/>
                    <a:pt x="19992" y="19992"/>
                  </a:cubicBezTo>
                  <a:cubicBezTo>
                    <a:pt x="32792" y="7191"/>
                    <a:pt x="50153" y="0"/>
                    <a:pt x="68256" y="0"/>
                  </a:cubicBezTo>
                  <a:close/>
                </a:path>
              </a:pathLst>
            </a:custGeom>
            <a:solidFill>
              <a:srgbClr val="7E171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3787668" cy="4831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219616" y="95250"/>
            <a:ext cx="18475414" cy="843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00"/>
              </a:lnSpc>
            </a:pPr>
            <a:r>
              <a:rPr lang="en-US" sz="6200" b="1">
                <a:solidFill>
                  <a:srgbClr val="7E171A"/>
                </a:solidFill>
                <a:latin typeface="Georgia Pro Bold"/>
                <a:ea typeface="Georgia Pro Bold"/>
                <a:cs typeface="Georgia Pro Bold"/>
                <a:sym typeface="Georgia Pro Bold"/>
              </a:rPr>
              <a:t>Practice Session Screen 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-921281" y="9757727"/>
            <a:ext cx="14728666" cy="1781674"/>
            <a:chOff x="0" y="0"/>
            <a:chExt cx="5134176" cy="62106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5134176" cy="621063"/>
            </a:xfrm>
            <a:custGeom>
              <a:avLst/>
              <a:gdLst/>
              <a:ahLst/>
              <a:cxnLst/>
              <a:rect l="l" t="t" r="r" b="b"/>
              <a:pathLst>
                <a:path w="5134176" h="621063">
                  <a:moveTo>
                    <a:pt x="0" y="0"/>
                  </a:moveTo>
                  <a:lnTo>
                    <a:pt x="5134176" y="0"/>
                  </a:lnTo>
                  <a:lnTo>
                    <a:pt x="5134176" y="621063"/>
                  </a:lnTo>
                  <a:lnTo>
                    <a:pt x="0" y="621063"/>
                  </a:lnTo>
                  <a:close/>
                </a:path>
              </a:pathLst>
            </a:custGeom>
            <a:solidFill>
              <a:srgbClr val="FBB03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5134176" cy="6686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9706812" y="9757727"/>
            <a:ext cx="11342486" cy="1426353"/>
            <a:chOff x="0" y="0"/>
            <a:chExt cx="3787668" cy="476311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787668" cy="476311"/>
            </a:xfrm>
            <a:custGeom>
              <a:avLst/>
              <a:gdLst/>
              <a:ahLst/>
              <a:cxnLst/>
              <a:rect l="l" t="t" r="r" b="b"/>
              <a:pathLst>
                <a:path w="3787668" h="476311">
                  <a:moveTo>
                    <a:pt x="68256" y="0"/>
                  </a:moveTo>
                  <a:lnTo>
                    <a:pt x="3719412" y="0"/>
                  </a:lnTo>
                  <a:cubicBezTo>
                    <a:pt x="3737515" y="0"/>
                    <a:pt x="3754876" y="7191"/>
                    <a:pt x="3767676" y="19992"/>
                  </a:cubicBezTo>
                  <a:cubicBezTo>
                    <a:pt x="3780477" y="32792"/>
                    <a:pt x="3787668" y="50153"/>
                    <a:pt x="3787668" y="68256"/>
                  </a:cubicBezTo>
                  <a:lnTo>
                    <a:pt x="3787668" y="408055"/>
                  </a:lnTo>
                  <a:cubicBezTo>
                    <a:pt x="3787668" y="426158"/>
                    <a:pt x="3780477" y="443519"/>
                    <a:pt x="3767676" y="456319"/>
                  </a:cubicBezTo>
                  <a:cubicBezTo>
                    <a:pt x="3754876" y="469120"/>
                    <a:pt x="3737515" y="476311"/>
                    <a:pt x="3719412" y="476311"/>
                  </a:cubicBezTo>
                  <a:lnTo>
                    <a:pt x="68256" y="476311"/>
                  </a:lnTo>
                  <a:cubicBezTo>
                    <a:pt x="30559" y="476311"/>
                    <a:pt x="0" y="445752"/>
                    <a:pt x="0" y="408055"/>
                  </a:cubicBezTo>
                  <a:lnTo>
                    <a:pt x="0" y="68256"/>
                  </a:lnTo>
                  <a:cubicBezTo>
                    <a:pt x="0" y="50153"/>
                    <a:pt x="7191" y="32792"/>
                    <a:pt x="19992" y="19992"/>
                  </a:cubicBezTo>
                  <a:cubicBezTo>
                    <a:pt x="32792" y="7191"/>
                    <a:pt x="50153" y="0"/>
                    <a:pt x="68256" y="0"/>
                  </a:cubicBezTo>
                  <a:close/>
                </a:path>
              </a:pathLst>
            </a:custGeom>
            <a:solidFill>
              <a:srgbClr val="7E171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47625"/>
              <a:ext cx="3787668" cy="5239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3807385" y="105915"/>
            <a:ext cx="8092037" cy="922785"/>
            <a:chOff x="0" y="0"/>
            <a:chExt cx="2702225" cy="308151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702225" cy="308151"/>
            </a:xfrm>
            <a:custGeom>
              <a:avLst/>
              <a:gdLst/>
              <a:ahLst/>
              <a:cxnLst/>
              <a:rect l="l" t="t" r="r" b="b"/>
              <a:pathLst>
                <a:path w="2702225" h="308151">
                  <a:moveTo>
                    <a:pt x="95673" y="0"/>
                  </a:moveTo>
                  <a:lnTo>
                    <a:pt x="2606552" y="0"/>
                  </a:lnTo>
                  <a:cubicBezTo>
                    <a:pt x="2631926" y="0"/>
                    <a:pt x="2656261" y="10080"/>
                    <a:pt x="2674203" y="28022"/>
                  </a:cubicBezTo>
                  <a:cubicBezTo>
                    <a:pt x="2692145" y="45964"/>
                    <a:pt x="2702225" y="70299"/>
                    <a:pt x="2702225" y="95673"/>
                  </a:cubicBezTo>
                  <a:lnTo>
                    <a:pt x="2702225" y="212478"/>
                  </a:lnTo>
                  <a:cubicBezTo>
                    <a:pt x="2702225" y="265317"/>
                    <a:pt x="2659391" y="308151"/>
                    <a:pt x="2606552" y="308151"/>
                  </a:cubicBezTo>
                  <a:lnTo>
                    <a:pt x="95673" y="308151"/>
                  </a:lnTo>
                  <a:cubicBezTo>
                    <a:pt x="42834" y="308151"/>
                    <a:pt x="0" y="265317"/>
                    <a:pt x="0" y="212478"/>
                  </a:cubicBezTo>
                  <a:lnTo>
                    <a:pt x="0" y="95673"/>
                  </a:lnTo>
                  <a:cubicBezTo>
                    <a:pt x="0" y="42834"/>
                    <a:pt x="42834" y="0"/>
                    <a:pt x="95673" y="0"/>
                  </a:cubicBezTo>
                  <a:close/>
                </a:path>
              </a:pathLst>
            </a:custGeom>
            <a:solidFill>
              <a:srgbClr val="FBB03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47625"/>
              <a:ext cx="2702225" cy="3557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0997083" y="-503717"/>
            <a:ext cx="11342486" cy="1007434"/>
            <a:chOff x="0" y="0"/>
            <a:chExt cx="3787668" cy="336419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3787668" cy="336419"/>
            </a:xfrm>
            <a:custGeom>
              <a:avLst/>
              <a:gdLst/>
              <a:ahLst/>
              <a:cxnLst/>
              <a:rect l="l" t="t" r="r" b="b"/>
              <a:pathLst>
                <a:path w="3787668" h="336419">
                  <a:moveTo>
                    <a:pt x="68256" y="0"/>
                  </a:moveTo>
                  <a:lnTo>
                    <a:pt x="3719412" y="0"/>
                  </a:lnTo>
                  <a:cubicBezTo>
                    <a:pt x="3737515" y="0"/>
                    <a:pt x="3754876" y="7191"/>
                    <a:pt x="3767676" y="19992"/>
                  </a:cubicBezTo>
                  <a:cubicBezTo>
                    <a:pt x="3780477" y="32792"/>
                    <a:pt x="3787668" y="50153"/>
                    <a:pt x="3787668" y="68256"/>
                  </a:cubicBezTo>
                  <a:lnTo>
                    <a:pt x="3787668" y="268163"/>
                  </a:lnTo>
                  <a:cubicBezTo>
                    <a:pt x="3787668" y="305860"/>
                    <a:pt x="3757109" y="336419"/>
                    <a:pt x="3719412" y="336419"/>
                  </a:cubicBezTo>
                  <a:lnTo>
                    <a:pt x="68256" y="336419"/>
                  </a:lnTo>
                  <a:cubicBezTo>
                    <a:pt x="50153" y="336419"/>
                    <a:pt x="32792" y="329228"/>
                    <a:pt x="19992" y="316427"/>
                  </a:cubicBezTo>
                  <a:cubicBezTo>
                    <a:pt x="7191" y="303627"/>
                    <a:pt x="0" y="286266"/>
                    <a:pt x="0" y="268163"/>
                  </a:cubicBezTo>
                  <a:lnTo>
                    <a:pt x="0" y="68256"/>
                  </a:lnTo>
                  <a:cubicBezTo>
                    <a:pt x="0" y="50153"/>
                    <a:pt x="7191" y="32792"/>
                    <a:pt x="19992" y="19992"/>
                  </a:cubicBezTo>
                  <a:cubicBezTo>
                    <a:pt x="32792" y="7191"/>
                    <a:pt x="50153" y="0"/>
                    <a:pt x="68256" y="0"/>
                  </a:cubicBezTo>
                  <a:close/>
                </a:path>
              </a:pathLst>
            </a:custGeom>
            <a:solidFill>
              <a:srgbClr val="7E171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47625"/>
              <a:ext cx="3787668" cy="3840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pic>
        <p:nvPicPr>
          <p:cNvPr id="26" name="Picture 2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8810149-5DD1-F70A-106B-EE2AAF4B30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1178937"/>
            <a:ext cx="13944600" cy="8302032"/>
          </a:xfrm>
          <a:prstGeom prst="rect">
            <a:avLst/>
          </a:prstGeom>
        </p:spPr>
      </p:pic>
      <p:pic>
        <p:nvPicPr>
          <p:cNvPr id="27" name="Picture 2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18A727F-B808-3799-6231-8F7BC62728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1245301"/>
            <a:ext cx="11345277" cy="8213933"/>
          </a:xfrm>
          <a:prstGeom prst="rect">
            <a:avLst/>
          </a:prstGeom>
        </p:spPr>
      </p:pic>
      <p:pic>
        <p:nvPicPr>
          <p:cNvPr id="28" name="Picture 2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619B6F3-E5B9-B59F-980B-494550455E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1" y="1117960"/>
            <a:ext cx="11806738" cy="8354817"/>
          </a:xfrm>
          <a:prstGeom prst="rect">
            <a:avLst/>
          </a:prstGeom>
        </p:spPr>
      </p:pic>
      <p:pic>
        <p:nvPicPr>
          <p:cNvPr id="29" name="Picture 28" descr="A screenshot of a video chat&#10;&#10;AI-generated content may be incorrect.">
            <a:extLst>
              <a:ext uri="{FF2B5EF4-FFF2-40B4-BE49-F238E27FC236}">
                <a16:creationId xmlns:a16="http://schemas.microsoft.com/office/drawing/2014/main" id="{2A1290BF-EC53-2310-3E01-175886D726E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096" y="1245301"/>
            <a:ext cx="17726120" cy="7960340"/>
          </a:xfrm>
          <a:prstGeom prst="rect">
            <a:avLst/>
          </a:prstGeom>
        </p:spPr>
      </p:pic>
      <p:pic>
        <p:nvPicPr>
          <p:cNvPr id="30" name="Picture 29" descr="A screenshot of a chat&#10;&#10;AI-generated content may be incorrect.">
            <a:extLst>
              <a:ext uri="{FF2B5EF4-FFF2-40B4-BE49-F238E27FC236}">
                <a16:creationId xmlns:a16="http://schemas.microsoft.com/office/drawing/2014/main" id="{24B3FEA6-5E93-FFB5-92E5-00C022E253B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3887" y="1132117"/>
            <a:ext cx="12941652" cy="8284478"/>
          </a:xfrm>
          <a:prstGeom prst="rect">
            <a:avLst/>
          </a:prstGeom>
        </p:spPr>
      </p:pic>
      <p:pic>
        <p:nvPicPr>
          <p:cNvPr id="31" name="Picture 3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229D875-D0EA-CCD9-A046-95340386BBD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1732" y="1096556"/>
            <a:ext cx="15221354" cy="839762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921281" y="9852817"/>
            <a:ext cx="14728666" cy="1781674"/>
            <a:chOff x="0" y="0"/>
            <a:chExt cx="5134176" cy="62106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134176" cy="621063"/>
            </a:xfrm>
            <a:custGeom>
              <a:avLst/>
              <a:gdLst/>
              <a:ahLst/>
              <a:cxnLst/>
              <a:rect l="l" t="t" r="r" b="b"/>
              <a:pathLst>
                <a:path w="5134176" h="621063">
                  <a:moveTo>
                    <a:pt x="0" y="0"/>
                  </a:moveTo>
                  <a:lnTo>
                    <a:pt x="5134176" y="0"/>
                  </a:lnTo>
                  <a:lnTo>
                    <a:pt x="5134176" y="621063"/>
                  </a:lnTo>
                  <a:lnTo>
                    <a:pt x="0" y="621063"/>
                  </a:lnTo>
                  <a:close/>
                </a:path>
              </a:pathLst>
            </a:custGeom>
            <a:solidFill>
              <a:srgbClr val="FBB03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5134176" cy="6686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706812" y="9852817"/>
            <a:ext cx="11342486" cy="1426353"/>
            <a:chOff x="0" y="0"/>
            <a:chExt cx="3787668" cy="47631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787668" cy="476311"/>
            </a:xfrm>
            <a:custGeom>
              <a:avLst/>
              <a:gdLst/>
              <a:ahLst/>
              <a:cxnLst/>
              <a:rect l="l" t="t" r="r" b="b"/>
              <a:pathLst>
                <a:path w="3787668" h="476311">
                  <a:moveTo>
                    <a:pt x="68256" y="0"/>
                  </a:moveTo>
                  <a:lnTo>
                    <a:pt x="3719412" y="0"/>
                  </a:lnTo>
                  <a:cubicBezTo>
                    <a:pt x="3737515" y="0"/>
                    <a:pt x="3754876" y="7191"/>
                    <a:pt x="3767676" y="19992"/>
                  </a:cubicBezTo>
                  <a:cubicBezTo>
                    <a:pt x="3780477" y="32792"/>
                    <a:pt x="3787668" y="50153"/>
                    <a:pt x="3787668" y="68256"/>
                  </a:cubicBezTo>
                  <a:lnTo>
                    <a:pt x="3787668" y="408055"/>
                  </a:lnTo>
                  <a:cubicBezTo>
                    <a:pt x="3787668" y="426158"/>
                    <a:pt x="3780477" y="443519"/>
                    <a:pt x="3767676" y="456319"/>
                  </a:cubicBezTo>
                  <a:cubicBezTo>
                    <a:pt x="3754876" y="469120"/>
                    <a:pt x="3737515" y="476311"/>
                    <a:pt x="3719412" y="476311"/>
                  </a:cubicBezTo>
                  <a:lnTo>
                    <a:pt x="68256" y="476311"/>
                  </a:lnTo>
                  <a:cubicBezTo>
                    <a:pt x="30559" y="476311"/>
                    <a:pt x="0" y="445752"/>
                    <a:pt x="0" y="408055"/>
                  </a:cubicBezTo>
                  <a:lnTo>
                    <a:pt x="0" y="68256"/>
                  </a:lnTo>
                  <a:cubicBezTo>
                    <a:pt x="0" y="50153"/>
                    <a:pt x="7191" y="32792"/>
                    <a:pt x="19992" y="19992"/>
                  </a:cubicBezTo>
                  <a:cubicBezTo>
                    <a:pt x="32792" y="7191"/>
                    <a:pt x="50153" y="0"/>
                    <a:pt x="68256" y="0"/>
                  </a:cubicBezTo>
                  <a:close/>
                </a:path>
              </a:pathLst>
            </a:custGeom>
            <a:solidFill>
              <a:srgbClr val="7E171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3787668" cy="5239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7905259" y="9180523"/>
            <a:ext cx="2477481" cy="824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endParaRPr/>
          </a:p>
          <a:p>
            <a:pPr algn="ctr">
              <a:lnSpc>
                <a:spcPts val="3359"/>
              </a:lnSpc>
              <a:spcBef>
                <a:spcPct val="0"/>
              </a:spcBef>
            </a:pPr>
            <a:endParaRPr/>
          </a:p>
        </p:txBody>
      </p:sp>
      <p:grpSp>
        <p:nvGrpSpPr>
          <p:cNvPr id="9" name="Group 9"/>
          <p:cNvGrpSpPr/>
          <p:nvPr/>
        </p:nvGrpSpPr>
        <p:grpSpPr>
          <a:xfrm>
            <a:off x="-849963" y="9791700"/>
            <a:ext cx="14728666" cy="1781674"/>
            <a:chOff x="0" y="0"/>
            <a:chExt cx="5134176" cy="62106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5134176" cy="621063"/>
            </a:xfrm>
            <a:custGeom>
              <a:avLst/>
              <a:gdLst/>
              <a:ahLst/>
              <a:cxnLst/>
              <a:rect l="l" t="t" r="r" b="b"/>
              <a:pathLst>
                <a:path w="5134176" h="621063">
                  <a:moveTo>
                    <a:pt x="0" y="0"/>
                  </a:moveTo>
                  <a:lnTo>
                    <a:pt x="5134176" y="0"/>
                  </a:lnTo>
                  <a:lnTo>
                    <a:pt x="5134176" y="621063"/>
                  </a:lnTo>
                  <a:lnTo>
                    <a:pt x="0" y="621063"/>
                  </a:lnTo>
                  <a:close/>
                </a:path>
              </a:pathLst>
            </a:custGeom>
            <a:solidFill>
              <a:srgbClr val="FBB03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5134176" cy="6686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9778130" y="9791700"/>
            <a:ext cx="11342486" cy="1426353"/>
            <a:chOff x="0" y="0"/>
            <a:chExt cx="3787668" cy="476311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787668" cy="476311"/>
            </a:xfrm>
            <a:custGeom>
              <a:avLst/>
              <a:gdLst/>
              <a:ahLst/>
              <a:cxnLst/>
              <a:rect l="l" t="t" r="r" b="b"/>
              <a:pathLst>
                <a:path w="3787668" h="476311">
                  <a:moveTo>
                    <a:pt x="68256" y="0"/>
                  </a:moveTo>
                  <a:lnTo>
                    <a:pt x="3719412" y="0"/>
                  </a:lnTo>
                  <a:cubicBezTo>
                    <a:pt x="3737515" y="0"/>
                    <a:pt x="3754876" y="7191"/>
                    <a:pt x="3767676" y="19992"/>
                  </a:cubicBezTo>
                  <a:cubicBezTo>
                    <a:pt x="3780477" y="32792"/>
                    <a:pt x="3787668" y="50153"/>
                    <a:pt x="3787668" y="68256"/>
                  </a:cubicBezTo>
                  <a:lnTo>
                    <a:pt x="3787668" y="408055"/>
                  </a:lnTo>
                  <a:cubicBezTo>
                    <a:pt x="3787668" y="426158"/>
                    <a:pt x="3780477" y="443519"/>
                    <a:pt x="3767676" y="456319"/>
                  </a:cubicBezTo>
                  <a:cubicBezTo>
                    <a:pt x="3754876" y="469120"/>
                    <a:pt x="3737515" y="476311"/>
                    <a:pt x="3719412" y="476311"/>
                  </a:cubicBezTo>
                  <a:lnTo>
                    <a:pt x="68256" y="476311"/>
                  </a:lnTo>
                  <a:cubicBezTo>
                    <a:pt x="30559" y="476311"/>
                    <a:pt x="0" y="445752"/>
                    <a:pt x="0" y="408055"/>
                  </a:cubicBezTo>
                  <a:lnTo>
                    <a:pt x="0" y="68256"/>
                  </a:lnTo>
                  <a:cubicBezTo>
                    <a:pt x="0" y="50153"/>
                    <a:pt x="7191" y="32792"/>
                    <a:pt x="19992" y="19992"/>
                  </a:cubicBezTo>
                  <a:cubicBezTo>
                    <a:pt x="32792" y="7191"/>
                    <a:pt x="50153" y="0"/>
                    <a:pt x="68256" y="0"/>
                  </a:cubicBezTo>
                  <a:close/>
                </a:path>
              </a:pathLst>
            </a:custGeom>
            <a:solidFill>
              <a:srgbClr val="7E171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47625"/>
              <a:ext cx="3787668" cy="5239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-921281" y="9757727"/>
            <a:ext cx="14728666" cy="1781674"/>
            <a:chOff x="0" y="0"/>
            <a:chExt cx="5134176" cy="621063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5134176" cy="621063"/>
            </a:xfrm>
            <a:custGeom>
              <a:avLst/>
              <a:gdLst/>
              <a:ahLst/>
              <a:cxnLst/>
              <a:rect l="l" t="t" r="r" b="b"/>
              <a:pathLst>
                <a:path w="5134176" h="621063">
                  <a:moveTo>
                    <a:pt x="0" y="0"/>
                  </a:moveTo>
                  <a:lnTo>
                    <a:pt x="5134176" y="0"/>
                  </a:lnTo>
                  <a:lnTo>
                    <a:pt x="5134176" y="621063"/>
                  </a:lnTo>
                  <a:lnTo>
                    <a:pt x="0" y="621063"/>
                  </a:lnTo>
                  <a:close/>
                </a:path>
              </a:pathLst>
            </a:custGeom>
            <a:solidFill>
              <a:srgbClr val="FBB03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47625"/>
              <a:ext cx="5134176" cy="6686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9706812" y="9757727"/>
            <a:ext cx="11342486" cy="1426353"/>
            <a:chOff x="0" y="0"/>
            <a:chExt cx="3787668" cy="476311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3787668" cy="476311"/>
            </a:xfrm>
            <a:custGeom>
              <a:avLst/>
              <a:gdLst/>
              <a:ahLst/>
              <a:cxnLst/>
              <a:rect l="l" t="t" r="r" b="b"/>
              <a:pathLst>
                <a:path w="3787668" h="476311">
                  <a:moveTo>
                    <a:pt x="68256" y="0"/>
                  </a:moveTo>
                  <a:lnTo>
                    <a:pt x="3719412" y="0"/>
                  </a:lnTo>
                  <a:cubicBezTo>
                    <a:pt x="3737515" y="0"/>
                    <a:pt x="3754876" y="7191"/>
                    <a:pt x="3767676" y="19992"/>
                  </a:cubicBezTo>
                  <a:cubicBezTo>
                    <a:pt x="3780477" y="32792"/>
                    <a:pt x="3787668" y="50153"/>
                    <a:pt x="3787668" y="68256"/>
                  </a:cubicBezTo>
                  <a:lnTo>
                    <a:pt x="3787668" y="408055"/>
                  </a:lnTo>
                  <a:cubicBezTo>
                    <a:pt x="3787668" y="426158"/>
                    <a:pt x="3780477" y="443519"/>
                    <a:pt x="3767676" y="456319"/>
                  </a:cubicBezTo>
                  <a:cubicBezTo>
                    <a:pt x="3754876" y="469120"/>
                    <a:pt x="3737515" y="476311"/>
                    <a:pt x="3719412" y="476311"/>
                  </a:cubicBezTo>
                  <a:lnTo>
                    <a:pt x="68256" y="476311"/>
                  </a:lnTo>
                  <a:cubicBezTo>
                    <a:pt x="30559" y="476311"/>
                    <a:pt x="0" y="445752"/>
                    <a:pt x="0" y="408055"/>
                  </a:cubicBezTo>
                  <a:lnTo>
                    <a:pt x="0" y="68256"/>
                  </a:lnTo>
                  <a:cubicBezTo>
                    <a:pt x="0" y="50153"/>
                    <a:pt x="7191" y="32792"/>
                    <a:pt x="19992" y="19992"/>
                  </a:cubicBezTo>
                  <a:cubicBezTo>
                    <a:pt x="32792" y="7191"/>
                    <a:pt x="50153" y="0"/>
                    <a:pt x="68256" y="0"/>
                  </a:cubicBezTo>
                  <a:close/>
                </a:path>
              </a:pathLst>
            </a:custGeom>
            <a:solidFill>
              <a:srgbClr val="7E171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47625"/>
              <a:ext cx="3787668" cy="5239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1" name="Freeform 21"/>
          <p:cNvSpPr/>
          <p:nvPr/>
        </p:nvSpPr>
        <p:spPr>
          <a:xfrm>
            <a:off x="219616" y="1983255"/>
            <a:ext cx="8520986" cy="7573027"/>
          </a:xfrm>
          <a:custGeom>
            <a:avLst/>
            <a:gdLst/>
            <a:ahLst/>
            <a:cxnLst/>
            <a:rect l="l" t="t" r="r" b="b"/>
            <a:pathLst>
              <a:path w="8520986" h="7573027">
                <a:moveTo>
                  <a:pt x="0" y="0"/>
                </a:moveTo>
                <a:lnTo>
                  <a:pt x="8520987" y="0"/>
                </a:lnTo>
                <a:lnTo>
                  <a:pt x="8520987" y="7573027"/>
                </a:lnTo>
                <a:lnTo>
                  <a:pt x="0" y="75730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Freeform 22"/>
          <p:cNvSpPr/>
          <p:nvPr/>
        </p:nvSpPr>
        <p:spPr>
          <a:xfrm>
            <a:off x="8903415" y="1983255"/>
            <a:ext cx="9096729" cy="7573027"/>
          </a:xfrm>
          <a:custGeom>
            <a:avLst/>
            <a:gdLst/>
            <a:ahLst/>
            <a:cxnLst/>
            <a:rect l="l" t="t" r="r" b="b"/>
            <a:pathLst>
              <a:path w="9096729" h="7573027">
                <a:moveTo>
                  <a:pt x="0" y="0"/>
                </a:moveTo>
                <a:lnTo>
                  <a:pt x="9096728" y="0"/>
                </a:lnTo>
                <a:lnTo>
                  <a:pt x="9096728" y="7573027"/>
                </a:lnTo>
                <a:lnTo>
                  <a:pt x="0" y="75730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TextBox 23"/>
          <p:cNvSpPr txBox="1"/>
          <p:nvPr/>
        </p:nvSpPr>
        <p:spPr>
          <a:xfrm>
            <a:off x="219616" y="123825"/>
            <a:ext cx="16706176" cy="1657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99"/>
              </a:lnSpc>
            </a:pPr>
            <a:r>
              <a:rPr lang="en-US" sz="6399" b="1">
                <a:solidFill>
                  <a:srgbClr val="7E171A"/>
                </a:solidFill>
                <a:latin typeface="Georgia Pro Bold"/>
                <a:ea typeface="Georgia Pro Bold"/>
                <a:cs typeface="Georgia Pro Bold"/>
                <a:sym typeface="Georgia Pro Bold"/>
              </a:rPr>
              <a:t>AI Feedback Screen </a:t>
            </a:r>
          </a:p>
          <a:p>
            <a:pPr algn="l">
              <a:lnSpc>
                <a:spcPts val="6399"/>
              </a:lnSpc>
            </a:pPr>
            <a:r>
              <a:rPr lang="en-US" sz="6399" b="1">
                <a:solidFill>
                  <a:srgbClr val="7E171A"/>
                </a:solidFill>
                <a:latin typeface="Georgia Pro Bold"/>
                <a:ea typeface="Georgia Pro Bold"/>
                <a:cs typeface="Georgia Pro Bold"/>
                <a:sym typeface="Georgia Pro Bold"/>
              </a:rPr>
              <a:t>Grade Report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13807385" y="105915"/>
            <a:ext cx="8092037" cy="922785"/>
            <a:chOff x="0" y="0"/>
            <a:chExt cx="2702225" cy="308151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2702225" cy="308151"/>
            </a:xfrm>
            <a:custGeom>
              <a:avLst/>
              <a:gdLst/>
              <a:ahLst/>
              <a:cxnLst/>
              <a:rect l="l" t="t" r="r" b="b"/>
              <a:pathLst>
                <a:path w="2702225" h="308151">
                  <a:moveTo>
                    <a:pt x="95673" y="0"/>
                  </a:moveTo>
                  <a:lnTo>
                    <a:pt x="2606552" y="0"/>
                  </a:lnTo>
                  <a:cubicBezTo>
                    <a:pt x="2631926" y="0"/>
                    <a:pt x="2656261" y="10080"/>
                    <a:pt x="2674203" y="28022"/>
                  </a:cubicBezTo>
                  <a:cubicBezTo>
                    <a:pt x="2692145" y="45964"/>
                    <a:pt x="2702225" y="70299"/>
                    <a:pt x="2702225" y="95673"/>
                  </a:cubicBezTo>
                  <a:lnTo>
                    <a:pt x="2702225" y="212478"/>
                  </a:lnTo>
                  <a:cubicBezTo>
                    <a:pt x="2702225" y="265317"/>
                    <a:pt x="2659391" y="308151"/>
                    <a:pt x="2606552" y="308151"/>
                  </a:cubicBezTo>
                  <a:lnTo>
                    <a:pt x="95673" y="308151"/>
                  </a:lnTo>
                  <a:cubicBezTo>
                    <a:pt x="42834" y="308151"/>
                    <a:pt x="0" y="265317"/>
                    <a:pt x="0" y="212478"/>
                  </a:cubicBezTo>
                  <a:lnTo>
                    <a:pt x="0" y="95673"/>
                  </a:lnTo>
                  <a:cubicBezTo>
                    <a:pt x="0" y="42834"/>
                    <a:pt x="42834" y="0"/>
                    <a:pt x="95673" y="0"/>
                  </a:cubicBezTo>
                  <a:close/>
                </a:path>
              </a:pathLst>
            </a:custGeom>
            <a:solidFill>
              <a:srgbClr val="FBB03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-47625"/>
              <a:ext cx="2702225" cy="3557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10997083" y="-503717"/>
            <a:ext cx="11342486" cy="1007434"/>
            <a:chOff x="0" y="0"/>
            <a:chExt cx="3787668" cy="336419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3787668" cy="336419"/>
            </a:xfrm>
            <a:custGeom>
              <a:avLst/>
              <a:gdLst/>
              <a:ahLst/>
              <a:cxnLst/>
              <a:rect l="l" t="t" r="r" b="b"/>
              <a:pathLst>
                <a:path w="3787668" h="336419">
                  <a:moveTo>
                    <a:pt x="68256" y="0"/>
                  </a:moveTo>
                  <a:lnTo>
                    <a:pt x="3719412" y="0"/>
                  </a:lnTo>
                  <a:cubicBezTo>
                    <a:pt x="3737515" y="0"/>
                    <a:pt x="3754876" y="7191"/>
                    <a:pt x="3767676" y="19992"/>
                  </a:cubicBezTo>
                  <a:cubicBezTo>
                    <a:pt x="3780477" y="32792"/>
                    <a:pt x="3787668" y="50153"/>
                    <a:pt x="3787668" y="68256"/>
                  </a:cubicBezTo>
                  <a:lnTo>
                    <a:pt x="3787668" y="268163"/>
                  </a:lnTo>
                  <a:cubicBezTo>
                    <a:pt x="3787668" y="305860"/>
                    <a:pt x="3757109" y="336419"/>
                    <a:pt x="3719412" y="336419"/>
                  </a:cubicBezTo>
                  <a:lnTo>
                    <a:pt x="68256" y="336419"/>
                  </a:lnTo>
                  <a:cubicBezTo>
                    <a:pt x="50153" y="336419"/>
                    <a:pt x="32792" y="329228"/>
                    <a:pt x="19992" y="316427"/>
                  </a:cubicBezTo>
                  <a:cubicBezTo>
                    <a:pt x="7191" y="303627"/>
                    <a:pt x="0" y="286266"/>
                    <a:pt x="0" y="268163"/>
                  </a:cubicBezTo>
                  <a:lnTo>
                    <a:pt x="0" y="68256"/>
                  </a:lnTo>
                  <a:cubicBezTo>
                    <a:pt x="0" y="50153"/>
                    <a:pt x="7191" y="32792"/>
                    <a:pt x="19992" y="19992"/>
                  </a:cubicBezTo>
                  <a:cubicBezTo>
                    <a:pt x="32792" y="7191"/>
                    <a:pt x="50153" y="0"/>
                    <a:pt x="68256" y="0"/>
                  </a:cubicBezTo>
                  <a:close/>
                </a:path>
              </a:pathLst>
            </a:custGeom>
            <a:solidFill>
              <a:srgbClr val="7E171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-47625"/>
              <a:ext cx="3787668" cy="3840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921281" y="9852817"/>
            <a:ext cx="14728666" cy="1781674"/>
            <a:chOff x="0" y="0"/>
            <a:chExt cx="5134176" cy="62106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134176" cy="621063"/>
            </a:xfrm>
            <a:custGeom>
              <a:avLst/>
              <a:gdLst/>
              <a:ahLst/>
              <a:cxnLst/>
              <a:rect l="l" t="t" r="r" b="b"/>
              <a:pathLst>
                <a:path w="5134176" h="621063">
                  <a:moveTo>
                    <a:pt x="0" y="0"/>
                  </a:moveTo>
                  <a:lnTo>
                    <a:pt x="5134176" y="0"/>
                  </a:lnTo>
                  <a:lnTo>
                    <a:pt x="5134176" y="621063"/>
                  </a:lnTo>
                  <a:lnTo>
                    <a:pt x="0" y="621063"/>
                  </a:lnTo>
                  <a:close/>
                </a:path>
              </a:pathLst>
            </a:custGeom>
            <a:solidFill>
              <a:srgbClr val="FBB03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5134176" cy="6686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706812" y="9852817"/>
            <a:ext cx="11342486" cy="1426353"/>
            <a:chOff x="0" y="0"/>
            <a:chExt cx="3787668" cy="47631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787668" cy="476311"/>
            </a:xfrm>
            <a:custGeom>
              <a:avLst/>
              <a:gdLst/>
              <a:ahLst/>
              <a:cxnLst/>
              <a:rect l="l" t="t" r="r" b="b"/>
              <a:pathLst>
                <a:path w="3787668" h="476311">
                  <a:moveTo>
                    <a:pt x="68256" y="0"/>
                  </a:moveTo>
                  <a:lnTo>
                    <a:pt x="3719412" y="0"/>
                  </a:lnTo>
                  <a:cubicBezTo>
                    <a:pt x="3737515" y="0"/>
                    <a:pt x="3754876" y="7191"/>
                    <a:pt x="3767676" y="19992"/>
                  </a:cubicBezTo>
                  <a:cubicBezTo>
                    <a:pt x="3780477" y="32792"/>
                    <a:pt x="3787668" y="50153"/>
                    <a:pt x="3787668" y="68256"/>
                  </a:cubicBezTo>
                  <a:lnTo>
                    <a:pt x="3787668" y="408055"/>
                  </a:lnTo>
                  <a:cubicBezTo>
                    <a:pt x="3787668" y="426158"/>
                    <a:pt x="3780477" y="443519"/>
                    <a:pt x="3767676" y="456319"/>
                  </a:cubicBezTo>
                  <a:cubicBezTo>
                    <a:pt x="3754876" y="469120"/>
                    <a:pt x="3737515" y="476311"/>
                    <a:pt x="3719412" y="476311"/>
                  </a:cubicBezTo>
                  <a:lnTo>
                    <a:pt x="68256" y="476311"/>
                  </a:lnTo>
                  <a:cubicBezTo>
                    <a:pt x="30559" y="476311"/>
                    <a:pt x="0" y="445752"/>
                    <a:pt x="0" y="408055"/>
                  </a:cubicBezTo>
                  <a:lnTo>
                    <a:pt x="0" y="68256"/>
                  </a:lnTo>
                  <a:cubicBezTo>
                    <a:pt x="0" y="50153"/>
                    <a:pt x="7191" y="32792"/>
                    <a:pt x="19992" y="19992"/>
                  </a:cubicBezTo>
                  <a:cubicBezTo>
                    <a:pt x="32792" y="7191"/>
                    <a:pt x="50153" y="0"/>
                    <a:pt x="68256" y="0"/>
                  </a:cubicBezTo>
                  <a:close/>
                </a:path>
              </a:pathLst>
            </a:custGeom>
            <a:solidFill>
              <a:srgbClr val="7E171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3787668" cy="5239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7905259" y="9180523"/>
            <a:ext cx="2477481" cy="824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endParaRPr/>
          </a:p>
          <a:p>
            <a:pPr algn="ctr">
              <a:lnSpc>
                <a:spcPts val="3359"/>
              </a:lnSpc>
              <a:spcBef>
                <a:spcPct val="0"/>
              </a:spcBef>
            </a:pPr>
            <a:endParaRPr/>
          </a:p>
        </p:txBody>
      </p:sp>
      <p:grpSp>
        <p:nvGrpSpPr>
          <p:cNvPr id="9" name="Group 9"/>
          <p:cNvGrpSpPr/>
          <p:nvPr/>
        </p:nvGrpSpPr>
        <p:grpSpPr>
          <a:xfrm>
            <a:off x="-849963" y="9791700"/>
            <a:ext cx="14728666" cy="1781674"/>
            <a:chOff x="0" y="0"/>
            <a:chExt cx="5134176" cy="62106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5134176" cy="621063"/>
            </a:xfrm>
            <a:custGeom>
              <a:avLst/>
              <a:gdLst/>
              <a:ahLst/>
              <a:cxnLst/>
              <a:rect l="l" t="t" r="r" b="b"/>
              <a:pathLst>
                <a:path w="5134176" h="621063">
                  <a:moveTo>
                    <a:pt x="0" y="0"/>
                  </a:moveTo>
                  <a:lnTo>
                    <a:pt x="5134176" y="0"/>
                  </a:lnTo>
                  <a:lnTo>
                    <a:pt x="5134176" y="621063"/>
                  </a:lnTo>
                  <a:lnTo>
                    <a:pt x="0" y="621063"/>
                  </a:lnTo>
                  <a:close/>
                </a:path>
              </a:pathLst>
            </a:custGeom>
            <a:solidFill>
              <a:srgbClr val="FBB03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5134176" cy="6686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9778130" y="9791700"/>
            <a:ext cx="11342486" cy="1426353"/>
            <a:chOff x="0" y="0"/>
            <a:chExt cx="3787668" cy="476311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787668" cy="476311"/>
            </a:xfrm>
            <a:custGeom>
              <a:avLst/>
              <a:gdLst/>
              <a:ahLst/>
              <a:cxnLst/>
              <a:rect l="l" t="t" r="r" b="b"/>
              <a:pathLst>
                <a:path w="3787668" h="476311">
                  <a:moveTo>
                    <a:pt x="68256" y="0"/>
                  </a:moveTo>
                  <a:lnTo>
                    <a:pt x="3719412" y="0"/>
                  </a:lnTo>
                  <a:cubicBezTo>
                    <a:pt x="3737515" y="0"/>
                    <a:pt x="3754876" y="7191"/>
                    <a:pt x="3767676" y="19992"/>
                  </a:cubicBezTo>
                  <a:cubicBezTo>
                    <a:pt x="3780477" y="32792"/>
                    <a:pt x="3787668" y="50153"/>
                    <a:pt x="3787668" y="68256"/>
                  </a:cubicBezTo>
                  <a:lnTo>
                    <a:pt x="3787668" y="408055"/>
                  </a:lnTo>
                  <a:cubicBezTo>
                    <a:pt x="3787668" y="426158"/>
                    <a:pt x="3780477" y="443519"/>
                    <a:pt x="3767676" y="456319"/>
                  </a:cubicBezTo>
                  <a:cubicBezTo>
                    <a:pt x="3754876" y="469120"/>
                    <a:pt x="3737515" y="476311"/>
                    <a:pt x="3719412" y="476311"/>
                  </a:cubicBezTo>
                  <a:lnTo>
                    <a:pt x="68256" y="476311"/>
                  </a:lnTo>
                  <a:cubicBezTo>
                    <a:pt x="30559" y="476311"/>
                    <a:pt x="0" y="445752"/>
                    <a:pt x="0" y="408055"/>
                  </a:cubicBezTo>
                  <a:lnTo>
                    <a:pt x="0" y="68256"/>
                  </a:lnTo>
                  <a:cubicBezTo>
                    <a:pt x="0" y="50153"/>
                    <a:pt x="7191" y="32792"/>
                    <a:pt x="19992" y="19992"/>
                  </a:cubicBezTo>
                  <a:cubicBezTo>
                    <a:pt x="32792" y="7191"/>
                    <a:pt x="50153" y="0"/>
                    <a:pt x="68256" y="0"/>
                  </a:cubicBezTo>
                  <a:close/>
                </a:path>
              </a:pathLst>
            </a:custGeom>
            <a:solidFill>
              <a:srgbClr val="7E171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47625"/>
              <a:ext cx="3787668" cy="5239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-921281" y="9757727"/>
            <a:ext cx="14728666" cy="1781674"/>
            <a:chOff x="0" y="0"/>
            <a:chExt cx="5134176" cy="621063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5134176" cy="621063"/>
            </a:xfrm>
            <a:custGeom>
              <a:avLst/>
              <a:gdLst/>
              <a:ahLst/>
              <a:cxnLst/>
              <a:rect l="l" t="t" r="r" b="b"/>
              <a:pathLst>
                <a:path w="5134176" h="621063">
                  <a:moveTo>
                    <a:pt x="0" y="0"/>
                  </a:moveTo>
                  <a:lnTo>
                    <a:pt x="5134176" y="0"/>
                  </a:lnTo>
                  <a:lnTo>
                    <a:pt x="5134176" y="621063"/>
                  </a:lnTo>
                  <a:lnTo>
                    <a:pt x="0" y="621063"/>
                  </a:lnTo>
                  <a:close/>
                </a:path>
              </a:pathLst>
            </a:custGeom>
            <a:solidFill>
              <a:srgbClr val="FBB03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47625"/>
              <a:ext cx="5134176" cy="6686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9706812" y="9757727"/>
            <a:ext cx="11342486" cy="1426353"/>
            <a:chOff x="0" y="0"/>
            <a:chExt cx="3787668" cy="476311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3787668" cy="476311"/>
            </a:xfrm>
            <a:custGeom>
              <a:avLst/>
              <a:gdLst/>
              <a:ahLst/>
              <a:cxnLst/>
              <a:rect l="l" t="t" r="r" b="b"/>
              <a:pathLst>
                <a:path w="3787668" h="476311">
                  <a:moveTo>
                    <a:pt x="68256" y="0"/>
                  </a:moveTo>
                  <a:lnTo>
                    <a:pt x="3719412" y="0"/>
                  </a:lnTo>
                  <a:cubicBezTo>
                    <a:pt x="3737515" y="0"/>
                    <a:pt x="3754876" y="7191"/>
                    <a:pt x="3767676" y="19992"/>
                  </a:cubicBezTo>
                  <a:cubicBezTo>
                    <a:pt x="3780477" y="32792"/>
                    <a:pt x="3787668" y="50153"/>
                    <a:pt x="3787668" y="68256"/>
                  </a:cubicBezTo>
                  <a:lnTo>
                    <a:pt x="3787668" y="408055"/>
                  </a:lnTo>
                  <a:cubicBezTo>
                    <a:pt x="3787668" y="426158"/>
                    <a:pt x="3780477" y="443519"/>
                    <a:pt x="3767676" y="456319"/>
                  </a:cubicBezTo>
                  <a:cubicBezTo>
                    <a:pt x="3754876" y="469120"/>
                    <a:pt x="3737515" y="476311"/>
                    <a:pt x="3719412" y="476311"/>
                  </a:cubicBezTo>
                  <a:lnTo>
                    <a:pt x="68256" y="476311"/>
                  </a:lnTo>
                  <a:cubicBezTo>
                    <a:pt x="30559" y="476311"/>
                    <a:pt x="0" y="445752"/>
                    <a:pt x="0" y="408055"/>
                  </a:cubicBezTo>
                  <a:lnTo>
                    <a:pt x="0" y="68256"/>
                  </a:lnTo>
                  <a:cubicBezTo>
                    <a:pt x="0" y="50153"/>
                    <a:pt x="7191" y="32792"/>
                    <a:pt x="19992" y="19992"/>
                  </a:cubicBezTo>
                  <a:cubicBezTo>
                    <a:pt x="32792" y="7191"/>
                    <a:pt x="50153" y="0"/>
                    <a:pt x="68256" y="0"/>
                  </a:cubicBezTo>
                  <a:close/>
                </a:path>
              </a:pathLst>
            </a:custGeom>
            <a:solidFill>
              <a:srgbClr val="7E171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47625"/>
              <a:ext cx="3787668" cy="5239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1" name="Freeform 21"/>
          <p:cNvSpPr/>
          <p:nvPr/>
        </p:nvSpPr>
        <p:spPr>
          <a:xfrm>
            <a:off x="299506" y="1742046"/>
            <a:ext cx="8540568" cy="7057669"/>
          </a:xfrm>
          <a:custGeom>
            <a:avLst/>
            <a:gdLst/>
            <a:ahLst/>
            <a:cxnLst/>
            <a:rect l="l" t="t" r="r" b="b"/>
            <a:pathLst>
              <a:path w="8540568" h="7057669">
                <a:moveTo>
                  <a:pt x="0" y="0"/>
                </a:moveTo>
                <a:lnTo>
                  <a:pt x="8540568" y="0"/>
                </a:lnTo>
                <a:lnTo>
                  <a:pt x="8540568" y="7057668"/>
                </a:lnTo>
                <a:lnTo>
                  <a:pt x="0" y="70576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592" t="-142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TextBox 22"/>
          <p:cNvSpPr txBox="1"/>
          <p:nvPr/>
        </p:nvSpPr>
        <p:spPr>
          <a:xfrm>
            <a:off x="790912" y="465252"/>
            <a:ext cx="16706176" cy="8483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99"/>
              </a:lnSpc>
            </a:pPr>
            <a:r>
              <a:rPr lang="en-US" sz="6399" b="1">
                <a:solidFill>
                  <a:srgbClr val="7E171A"/>
                </a:solidFill>
                <a:latin typeface="Georgia Pro Bold"/>
                <a:ea typeface="Georgia Pro Bold"/>
                <a:cs typeface="Georgia Pro Bold"/>
                <a:sym typeface="Georgia Pro Bold"/>
              </a:rPr>
              <a:t>Repository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13807385" y="105915"/>
            <a:ext cx="8092037" cy="922785"/>
            <a:chOff x="0" y="0"/>
            <a:chExt cx="2702225" cy="308151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2702225" cy="308151"/>
            </a:xfrm>
            <a:custGeom>
              <a:avLst/>
              <a:gdLst/>
              <a:ahLst/>
              <a:cxnLst/>
              <a:rect l="l" t="t" r="r" b="b"/>
              <a:pathLst>
                <a:path w="2702225" h="308151">
                  <a:moveTo>
                    <a:pt x="95673" y="0"/>
                  </a:moveTo>
                  <a:lnTo>
                    <a:pt x="2606552" y="0"/>
                  </a:lnTo>
                  <a:cubicBezTo>
                    <a:pt x="2631926" y="0"/>
                    <a:pt x="2656261" y="10080"/>
                    <a:pt x="2674203" y="28022"/>
                  </a:cubicBezTo>
                  <a:cubicBezTo>
                    <a:pt x="2692145" y="45964"/>
                    <a:pt x="2702225" y="70299"/>
                    <a:pt x="2702225" y="95673"/>
                  </a:cubicBezTo>
                  <a:lnTo>
                    <a:pt x="2702225" y="212478"/>
                  </a:lnTo>
                  <a:cubicBezTo>
                    <a:pt x="2702225" y="265317"/>
                    <a:pt x="2659391" y="308151"/>
                    <a:pt x="2606552" y="308151"/>
                  </a:cubicBezTo>
                  <a:lnTo>
                    <a:pt x="95673" y="308151"/>
                  </a:lnTo>
                  <a:cubicBezTo>
                    <a:pt x="42834" y="308151"/>
                    <a:pt x="0" y="265317"/>
                    <a:pt x="0" y="212478"/>
                  </a:cubicBezTo>
                  <a:lnTo>
                    <a:pt x="0" y="95673"/>
                  </a:lnTo>
                  <a:cubicBezTo>
                    <a:pt x="0" y="42834"/>
                    <a:pt x="42834" y="0"/>
                    <a:pt x="95673" y="0"/>
                  </a:cubicBezTo>
                  <a:close/>
                </a:path>
              </a:pathLst>
            </a:custGeom>
            <a:solidFill>
              <a:srgbClr val="FBB03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-47625"/>
              <a:ext cx="2702225" cy="3557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0997083" y="-503717"/>
            <a:ext cx="11342486" cy="1007434"/>
            <a:chOff x="0" y="0"/>
            <a:chExt cx="3787668" cy="336419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3787668" cy="336419"/>
            </a:xfrm>
            <a:custGeom>
              <a:avLst/>
              <a:gdLst/>
              <a:ahLst/>
              <a:cxnLst/>
              <a:rect l="l" t="t" r="r" b="b"/>
              <a:pathLst>
                <a:path w="3787668" h="336419">
                  <a:moveTo>
                    <a:pt x="68256" y="0"/>
                  </a:moveTo>
                  <a:lnTo>
                    <a:pt x="3719412" y="0"/>
                  </a:lnTo>
                  <a:cubicBezTo>
                    <a:pt x="3737515" y="0"/>
                    <a:pt x="3754876" y="7191"/>
                    <a:pt x="3767676" y="19992"/>
                  </a:cubicBezTo>
                  <a:cubicBezTo>
                    <a:pt x="3780477" y="32792"/>
                    <a:pt x="3787668" y="50153"/>
                    <a:pt x="3787668" y="68256"/>
                  </a:cubicBezTo>
                  <a:lnTo>
                    <a:pt x="3787668" y="268163"/>
                  </a:lnTo>
                  <a:cubicBezTo>
                    <a:pt x="3787668" y="305860"/>
                    <a:pt x="3757109" y="336419"/>
                    <a:pt x="3719412" y="336419"/>
                  </a:cubicBezTo>
                  <a:lnTo>
                    <a:pt x="68256" y="336419"/>
                  </a:lnTo>
                  <a:cubicBezTo>
                    <a:pt x="50153" y="336419"/>
                    <a:pt x="32792" y="329228"/>
                    <a:pt x="19992" y="316427"/>
                  </a:cubicBezTo>
                  <a:cubicBezTo>
                    <a:pt x="7191" y="303627"/>
                    <a:pt x="0" y="286266"/>
                    <a:pt x="0" y="268163"/>
                  </a:cubicBezTo>
                  <a:lnTo>
                    <a:pt x="0" y="68256"/>
                  </a:lnTo>
                  <a:cubicBezTo>
                    <a:pt x="0" y="50153"/>
                    <a:pt x="7191" y="32792"/>
                    <a:pt x="19992" y="19992"/>
                  </a:cubicBezTo>
                  <a:cubicBezTo>
                    <a:pt x="32792" y="7191"/>
                    <a:pt x="50153" y="0"/>
                    <a:pt x="68256" y="0"/>
                  </a:cubicBezTo>
                  <a:close/>
                </a:path>
              </a:pathLst>
            </a:custGeom>
            <a:solidFill>
              <a:srgbClr val="7E171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-47625"/>
              <a:ext cx="3787668" cy="3840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9" name="Freeform 29"/>
          <p:cNvSpPr/>
          <p:nvPr/>
        </p:nvSpPr>
        <p:spPr>
          <a:xfrm>
            <a:off x="9088250" y="1742046"/>
            <a:ext cx="8965121" cy="7044461"/>
          </a:xfrm>
          <a:custGeom>
            <a:avLst/>
            <a:gdLst/>
            <a:ahLst/>
            <a:cxnLst/>
            <a:rect l="l" t="t" r="r" b="b"/>
            <a:pathLst>
              <a:path w="8965121" h="7044461">
                <a:moveTo>
                  <a:pt x="0" y="0"/>
                </a:moveTo>
                <a:lnTo>
                  <a:pt x="8965121" y="0"/>
                </a:lnTo>
                <a:lnTo>
                  <a:pt x="8965121" y="7044461"/>
                </a:lnTo>
                <a:lnTo>
                  <a:pt x="0" y="704446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636" t="-2682" r="-3341" b="-2489"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474</Words>
  <Application>Microsoft Macintosh PowerPoint</Application>
  <PresentationFormat>Custom</PresentationFormat>
  <Paragraphs>124</Paragraphs>
  <Slides>12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Georgia Pro</vt:lpstr>
      <vt:lpstr>Georgia Pro Bold</vt:lpstr>
      <vt:lpstr>Calibri</vt:lpstr>
      <vt:lpstr>Arial</vt:lpstr>
      <vt:lpstr>Office Theme</vt:lpstr>
      <vt:lpstr>Worksheet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 Comp Slide - Unify</dc:title>
  <cp:lastModifiedBy>Claudia Lyu</cp:lastModifiedBy>
  <cp:revision>2</cp:revision>
  <dcterms:created xsi:type="dcterms:W3CDTF">2006-08-16T00:00:00Z</dcterms:created>
  <dcterms:modified xsi:type="dcterms:W3CDTF">2025-09-26T18:34:31Z</dcterms:modified>
  <dc:identifier>DAGz9JpuIn0</dc:identifier>
</cp:coreProperties>
</file>